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drawings/drawing1.xml" ContentType="application/vnd.openxmlformats-officedocument.drawingml.chartshapes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70" r:id="rId4"/>
    <p:sldId id="271" r:id="rId5"/>
    <p:sldId id="275" r:id="rId6"/>
    <p:sldId id="274" r:id="rId7"/>
    <p:sldId id="273" r:id="rId8"/>
    <p:sldId id="278" r:id="rId9"/>
    <p:sldId id="279" r:id="rId10"/>
    <p:sldId id="277" r:id="rId11"/>
    <p:sldId id="276" r:id="rId12"/>
    <p:sldId id="280" r:id="rId13"/>
    <p:sldId id="281" r:id="rId14"/>
    <p:sldId id="282" r:id="rId15"/>
    <p:sldId id="283" r:id="rId16"/>
    <p:sldId id="284" r:id="rId17"/>
    <p:sldId id="269" r:id="rId18"/>
    <p:sldId id="28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00FF"/>
    <a:srgbClr val="66FF66"/>
    <a:srgbClr val="FFFFCC"/>
    <a:srgbClr val="3333CC"/>
    <a:srgbClr val="FFCCFF"/>
    <a:srgbClr val="CC99FF"/>
    <a:srgbClr val="FFFF00"/>
    <a:srgbClr val="FFFF99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>
        <p:scale>
          <a:sx n="53" d="100"/>
          <a:sy n="53" d="100"/>
        </p:scale>
        <p:origin x="-487" y="-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Mayling\Back%20Up%20ASUS%20Notebook\DATA\POPULATION\UN%20Pop%20Proj%201950-2050.xls" TargetMode="Externa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D:\Documents\DATA\POPULATION\UN%20Pop%20Proj%201950-2050-2-180414.xls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Mayling\Back%20Up%20ASUS%20Notebook\PAPERS%20and%20SEMINARS\2017\SAKERNAS%202000%20and%202015%20for%20IndonesiaX%20-%204%20Dec2017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Mayling\Back%20Up%20ASUS%20Notebook\PAPERS%20and%20SEMINARS\2017\SAKERNAS%202000%20and%202015%20for%20IndonesiaX%20-%204%20Dec2017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880840485557845"/>
          <c:y val="6.3938758657723138E-2"/>
          <c:w val="0.84628759332116565"/>
          <c:h val="0.74168960042958854"/>
        </c:manualLayout>
      </c:layout>
      <c:areaChart>
        <c:grouping val="stacked"/>
        <c:varyColors val="0"/>
        <c:ser>
          <c:idx val="0"/>
          <c:order val="0"/>
          <c:tx>
            <c:strRef>
              <c:f>'UN med Proj'!$C$84</c:f>
              <c:strCache>
                <c:ptCount val="1"/>
                <c:pt idx="0">
                  <c:v>0-14</c:v>
                </c:pt>
              </c:strCache>
            </c:strRef>
          </c:tx>
          <c:spPr>
            <a:pattFill prst="trellis">
              <a:fgClr>
                <a:srgbClr xmlns:mc="http://schemas.openxmlformats.org/markup-compatibility/2006" xmlns:a14="http://schemas.microsoft.com/office/drawing/2010/main" val="993366" mc:Ignorable="a14" a14:legacySpreadsheetColorIndex="61"/>
              </a:fgClr>
              <a:bgClr>
                <a:srgbClr xmlns:mc="http://schemas.openxmlformats.org/markup-compatibility/2006" xmlns:a14="http://schemas.microsoft.com/office/drawing/2010/main" val="FFFFFF" mc:Ignorable="a14" a14:legacySpreadsheetColorIndex="9"/>
              </a:bgClr>
            </a:pattFill>
            <a:ln w="12700">
              <a:solidFill>
                <a:srgbClr val="000000"/>
              </a:solidFill>
              <a:prstDash val="solid"/>
            </a:ln>
          </c:spPr>
          <c:cat>
            <c:numRef>
              <c:f>'UN med Proj'!$D$83:$X$83</c:f>
              <c:numCache>
                <c:formatCode>General</c:formatCode>
                <c:ptCount val="21"/>
                <c:pt idx="0">
                  <c:v>1950</c:v>
                </c:pt>
                <c:pt idx="1">
                  <c:v>1955</c:v>
                </c:pt>
                <c:pt idx="2">
                  <c:v>1960</c:v>
                </c:pt>
                <c:pt idx="3">
                  <c:v>1965</c:v>
                </c:pt>
                <c:pt idx="4">
                  <c:v>1970</c:v>
                </c:pt>
                <c:pt idx="5">
                  <c:v>1975</c:v>
                </c:pt>
                <c:pt idx="6">
                  <c:v>1980</c:v>
                </c:pt>
                <c:pt idx="7">
                  <c:v>1985</c:v>
                </c:pt>
                <c:pt idx="8">
                  <c:v>1990</c:v>
                </c:pt>
                <c:pt idx="9">
                  <c:v>1995</c:v>
                </c:pt>
                <c:pt idx="10">
                  <c:v>2000</c:v>
                </c:pt>
                <c:pt idx="11">
                  <c:v>2005</c:v>
                </c:pt>
                <c:pt idx="12">
                  <c:v>2010</c:v>
                </c:pt>
                <c:pt idx="13">
                  <c:v>2015</c:v>
                </c:pt>
                <c:pt idx="14">
                  <c:v>2020</c:v>
                </c:pt>
                <c:pt idx="15">
                  <c:v>2025</c:v>
                </c:pt>
                <c:pt idx="16">
                  <c:v>2030</c:v>
                </c:pt>
                <c:pt idx="17">
                  <c:v>2035</c:v>
                </c:pt>
                <c:pt idx="18">
                  <c:v>2040</c:v>
                </c:pt>
                <c:pt idx="19">
                  <c:v>2045</c:v>
                </c:pt>
                <c:pt idx="20">
                  <c:v>2050</c:v>
                </c:pt>
              </c:numCache>
            </c:numRef>
          </c:cat>
          <c:val>
            <c:numRef>
              <c:f>'UN med Proj'!$D$84:$X$84</c:f>
              <c:numCache>
                <c:formatCode>_(* #,##0_);_(* \(#,##0\);_(* "-"??_);_(@_)</c:formatCode>
                <c:ptCount val="21"/>
                <c:pt idx="0">
                  <c:v>31157</c:v>
                </c:pt>
                <c:pt idx="1">
                  <c:v>33590</c:v>
                </c:pt>
                <c:pt idx="2">
                  <c:v>38359</c:v>
                </c:pt>
                <c:pt idx="3">
                  <c:v>44739</c:v>
                </c:pt>
                <c:pt idx="4">
                  <c:v>51111</c:v>
                </c:pt>
                <c:pt idx="5">
                  <c:v>56575</c:v>
                </c:pt>
                <c:pt idx="6">
                  <c:v>61141</c:v>
                </c:pt>
                <c:pt idx="7">
                  <c:v>64341</c:v>
                </c:pt>
                <c:pt idx="8">
                  <c:v>65490</c:v>
                </c:pt>
                <c:pt idx="9">
                  <c:v>65227</c:v>
                </c:pt>
                <c:pt idx="10">
                  <c:v>64213</c:v>
                </c:pt>
                <c:pt idx="11">
                  <c:v>64146</c:v>
                </c:pt>
                <c:pt idx="12">
                  <c:v>63871</c:v>
                </c:pt>
                <c:pt idx="13">
                  <c:v>62699</c:v>
                </c:pt>
                <c:pt idx="14">
                  <c:v>59917</c:v>
                </c:pt>
                <c:pt idx="15">
                  <c:v>57457</c:v>
                </c:pt>
                <c:pt idx="16">
                  <c:v>56019</c:v>
                </c:pt>
                <c:pt idx="17">
                  <c:v>55586</c:v>
                </c:pt>
                <c:pt idx="18">
                  <c:v>54931</c:v>
                </c:pt>
                <c:pt idx="19">
                  <c:v>53609</c:v>
                </c:pt>
                <c:pt idx="20">
                  <c:v>51882</c:v>
                </c:pt>
              </c:numCache>
            </c:numRef>
          </c:val>
        </c:ser>
        <c:ser>
          <c:idx val="1"/>
          <c:order val="1"/>
          <c:tx>
            <c:strRef>
              <c:f>'UN med Proj'!$C$85</c:f>
              <c:strCache>
                <c:ptCount val="1"/>
                <c:pt idx="0">
                  <c:v>15-64</c:v>
                </c:pt>
              </c:strCache>
            </c:strRef>
          </c:tx>
          <c:spPr>
            <a:pattFill prst="lgConfetti">
              <a:fgClr>
                <a:srgbClr xmlns:mc="http://schemas.openxmlformats.org/markup-compatibility/2006" xmlns:a14="http://schemas.microsoft.com/office/drawing/2010/main" val="993366" mc:Ignorable="a14" a14:legacySpreadsheetColorIndex="25"/>
              </a:fgClr>
              <a:bgClr>
                <a:srgbClr xmlns:mc="http://schemas.openxmlformats.org/markup-compatibility/2006" xmlns:a14="http://schemas.microsoft.com/office/drawing/2010/main" val="FFFFFF" mc:Ignorable="a14" a14:legacySpreadsheetColorIndex="9"/>
              </a:bgClr>
            </a:pattFill>
            <a:ln w="12700">
              <a:solidFill>
                <a:srgbClr val="000000"/>
              </a:solidFill>
              <a:prstDash val="solid"/>
            </a:ln>
          </c:spPr>
          <c:cat>
            <c:numRef>
              <c:f>'UN med Proj'!$D$83:$X$83</c:f>
              <c:numCache>
                <c:formatCode>General</c:formatCode>
                <c:ptCount val="21"/>
                <c:pt idx="0">
                  <c:v>1950</c:v>
                </c:pt>
                <c:pt idx="1">
                  <c:v>1955</c:v>
                </c:pt>
                <c:pt idx="2">
                  <c:v>1960</c:v>
                </c:pt>
                <c:pt idx="3">
                  <c:v>1965</c:v>
                </c:pt>
                <c:pt idx="4">
                  <c:v>1970</c:v>
                </c:pt>
                <c:pt idx="5">
                  <c:v>1975</c:v>
                </c:pt>
                <c:pt idx="6">
                  <c:v>1980</c:v>
                </c:pt>
                <c:pt idx="7">
                  <c:v>1985</c:v>
                </c:pt>
                <c:pt idx="8">
                  <c:v>1990</c:v>
                </c:pt>
                <c:pt idx="9">
                  <c:v>1995</c:v>
                </c:pt>
                <c:pt idx="10">
                  <c:v>2000</c:v>
                </c:pt>
                <c:pt idx="11">
                  <c:v>2005</c:v>
                </c:pt>
                <c:pt idx="12">
                  <c:v>2010</c:v>
                </c:pt>
                <c:pt idx="13">
                  <c:v>2015</c:v>
                </c:pt>
                <c:pt idx="14">
                  <c:v>2020</c:v>
                </c:pt>
                <c:pt idx="15">
                  <c:v>2025</c:v>
                </c:pt>
                <c:pt idx="16">
                  <c:v>2030</c:v>
                </c:pt>
                <c:pt idx="17">
                  <c:v>2035</c:v>
                </c:pt>
                <c:pt idx="18">
                  <c:v>2040</c:v>
                </c:pt>
                <c:pt idx="19">
                  <c:v>2045</c:v>
                </c:pt>
                <c:pt idx="20">
                  <c:v>2050</c:v>
                </c:pt>
              </c:numCache>
            </c:numRef>
          </c:cat>
          <c:val>
            <c:numRef>
              <c:f>'UN med Proj'!$D$85:$X$85</c:f>
              <c:numCache>
                <c:formatCode>_(* #,##0_);_(* \(#,##0\);_(* "-"??_);_(@_)</c:formatCode>
                <c:ptCount val="21"/>
                <c:pt idx="0">
                  <c:v>45232</c:v>
                </c:pt>
                <c:pt idx="1">
                  <c:v>49699</c:v>
                </c:pt>
                <c:pt idx="2">
                  <c:v>54357</c:v>
                </c:pt>
                <c:pt idx="3">
                  <c:v>59129</c:v>
                </c:pt>
                <c:pt idx="4">
                  <c:v>65698</c:v>
                </c:pt>
                <c:pt idx="5">
                  <c:v>74395</c:v>
                </c:pt>
                <c:pt idx="6">
                  <c:v>84763</c:v>
                </c:pt>
                <c:pt idx="7">
                  <c:v>97066</c:v>
                </c:pt>
                <c:pt idx="8">
                  <c:v>110438</c:v>
                </c:pt>
                <c:pt idx="9">
                  <c:v>123798</c:v>
                </c:pt>
                <c:pt idx="10">
                  <c:v>137184</c:v>
                </c:pt>
                <c:pt idx="11">
                  <c:v>149444</c:v>
                </c:pt>
                <c:pt idx="12">
                  <c:v>161156</c:v>
                </c:pt>
                <c:pt idx="13">
                  <c:v>172304</c:v>
                </c:pt>
                <c:pt idx="14">
                  <c:v>182239</c:v>
                </c:pt>
                <c:pt idx="15">
                  <c:v>191400</c:v>
                </c:pt>
                <c:pt idx="16">
                  <c:v>193669</c:v>
                </c:pt>
                <c:pt idx="17">
                  <c:v>194861</c:v>
                </c:pt>
                <c:pt idx="18">
                  <c:v>194294</c:v>
                </c:pt>
                <c:pt idx="19">
                  <c:v>192585</c:v>
                </c:pt>
                <c:pt idx="20">
                  <c:v>189879</c:v>
                </c:pt>
              </c:numCache>
            </c:numRef>
          </c:val>
        </c:ser>
        <c:ser>
          <c:idx val="2"/>
          <c:order val="2"/>
          <c:tx>
            <c:strRef>
              <c:f>'UN med Proj'!$C$86</c:f>
              <c:strCache>
                <c:ptCount val="1"/>
                <c:pt idx="0">
                  <c:v>65+</c:v>
                </c:pt>
              </c:strCache>
            </c:strRef>
          </c:tx>
          <c:spPr>
            <a:pattFill prst="pct60">
              <a:fgClr>
                <a:srgbClr xmlns:mc="http://schemas.openxmlformats.org/markup-compatibility/2006" xmlns:a14="http://schemas.microsoft.com/office/drawing/2010/main" val="993366" mc:Ignorable="a14" a14:legacySpreadsheetColorIndex="61"/>
              </a:fgClr>
              <a:bgClr>
                <a:srgbClr xmlns:mc="http://schemas.openxmlformats.org/markup-compatibility/2006" xmlns:a14="http://schemas.microsoft.com/office/drawing/2010/main" val="FFFFFF" mc:Ignorable="a14" a14:legacySpreadsheetColorIndex="9"/>
              </a:bgClr>
            </a:pattFill>
            <a:ln w="12700">
              <a:solidFill>
                <a:srgbClr val="000000"/>
              </a:solidFill>
              <a:prstDash val="solid"/>
            </a:ln>
          </c:spPr>
          <c:cat>
            <c:numRef>
              <c:f>'UN med Proj'!$D$83:$X$83</c:f>
              <c:numCache>
                <c:formatCode>General</c:formatCode>
                <c:ptCount val="21"/>
                <c:pt idx="0">
                  <c:v>1950</c:v>
                </c:pt>
                <c:pt idx="1">
                  <c:v>1955</c:v>
                </c:pt>
                <c:pt idx="2">
                  <c:v>1960</c:v>
                </c:pt>
                <c:pt idx="3">
                  <c:v>1965</c:v>
                </c:pt>
                <c:pt idx="4">
                  <c:v>1970</c:v>
                </c:pt>
                <c:pt idx="5">
                  <c:v>1975</c:v>
                </c:pt>
                <c:pt idx="6">
                  <c:v>1980</c:v>
                </c:pt>
                <c:pt idx="7">
                  <c:v>1985</c:v>
                </c:pt>
                <c:pt idx="8">
                  <c:v>1990</c:v>
                </c:pt>
                <c:pt idx="9">
                  <c:v>1995</c:v>
                </c:pt>
                <c:pt idx="10">
                  <c:v>2000</c:v>
                </c:pt>
                <c:pt idx="11">
                  <c:v>2005</c:v>
                </c:pt>
                <c:pt idx="12">
                  <c:v>2010</c:v>
                </c:pt>
                <c:pt idx="13">
                  <c:v>2015</c:v>
                </c:pt>
                <c:pt idx="14">
                  <c:v>2020</c:v>
                </c:pt>
                <c:pt idx="15">
                  <c:v>2025</c:v>
                </c:pt>
                <c:pt idx="16">
                  <c:v>2030</c:v>
                </c:pt>
                <c:pt idx="17">
                  <c:v>2035</c:v>
                </c:pt>
                <c:pt idx="18">
                  <c:v>2040</c:v>
                </c:pt>
                <c:pt idx="19">
                  <c:v>2045</c:v>
                </c:pt>
                <c:pt idx="20">
                  <c:v>2050</c:v>
                </c:pt>
              </c:numCache>
            </c:numRef>
          </c:cat>
          <c:val>
            <c:numRef>
              <c:f>'UN med Proj'!$D$86:$X$86</c:f>
              <c:numCache>
                <c:formatCode>_(* #,##0_);_(* \(#,##0\);_(* "-"??_);_(@_)</c:formatCode>
                <c:ptCount val="21"/>
                <c:pt idx="0">
                  <c:v>3149</c:v>
                </c:pt>
                <c:pt idx="1">
                  <c:v>3157</c:v>
                </c:pt>
                <c:pt idx="2">
                  <c:v>3215</c:v>
                </c:pt>
                <c:pt idx="3">
                  <c:v>3325</c:v>
                </c:pt>
                <c:pt idx="4">
                  <c:v>3724</c:v>
                </c:pt>
                <c:pt idx="5">
                  <c:v>4409</c:v>
                </c:pt>
                <c:pt idx="6">
                  <c:v>5202</c:v>
                </c:pt>
                <c:pt idx="7">
                  <c:v>5941</c:v>
                </c:pt>
                <c:pt idx="8">
                  <c:v>6917</c:v>
                </c:pt>
                <c:pt idx="9">
                  <c:v>7393</c:v>
                </c:pt>
                <c:pt idx="10">
                  <c:v>10299</c:v>
                </c:pt>
                <c:pt idx="11">
                  <c:v>12068</c:v>
                </c:pt>
                <c:pt idx="12">
                  <c:v>14053</c:v>
                </c:pt>
                <c:pt idx="13">
                  <c:v>16563</c:v>
                </c:pt>
                <c:pt idx="14">
                  <c:v>19713</c:v>
                </c:pt>
                <c:pt idx="15">
                  <c:v>24370</c:v>
                </c:pt>
                <c:pt idx="16">
                  <c:v>29978</c:v>
                </c:pt>
                <c:pt idx="17">
                  <c:v>36317</c:v>
                </c:pt>
                <c:pt idx="18">
                  <c:v>42835</c:v>
                </c:pt>
                <c:pt idx="19">
                  <c:v>49207</c:v>
                </c:pt>
                <c:pt idx="20">
                  <c:v>55125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090112"/>
        <c:axId val="44091648"/>
      </c:areaChart>
      <c:catAx>
        <c:axId val="440901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-2700000" vert="horz"/>
          <a:lstStyle/>
          <a:p>
            <a:pPr>
              <a:defRPr/>
            </a:pPr>
            <a:endParaRPr lang="en-US"/>
          </a:p>
        </c:txPr>
        <c:crossAx val="44091648"/>
        <c:crosses val="autoZero"/>
        <c:auto val="1"/>
        <c:lblAlgn val="ctr"/>
        <c:lblOffset val="100"/>
        <c:tickLblSkip val="2"/>
        <c:tickMarkSkip val="1"/>
        <c:noMultiLvlLbl val="0"/>
      </c:catAx>
      <c:valAx>
        <c:axId val="44091648"/>
        <c:scaling>
          <c:orientation val="minMax"/>
        </c:scaling>
        <c:delete val="0"/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numFmt formatCode="_(* #,##0_);_(* \(#,##0\);_(* &quot;-&quot;??_);_(@_)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44090112"/>
        <c:crosses val="autoZero"/>
        <c:crossBetween val="midCat"/>
        <c:dispUnits>
          <c:builtInUnit val="thousands"/>
          <c:dispUnitsLbl>
            <c:layout>
              <c:manualLayout>
                <c:xMode val="edge"/>
                <c:yMode val="edge"/>
                <c:x val="6.3636714528331015E-2"/>
                <c:y val="3.1492104991425296E-2"/>
              </c:manualLayout>
            </c:layout>
            <c:spPr>
              <a:noFill/>
              <a:ln w="25400">
                <a:noFill/>
              </a:ln>
            </c:spPr>
            <c:txPr>
              <a:bodyPr rot="-5400000" vert="horz"/>
              <a:lstStyle/>
              <a:p>
                <a:pPr algn="ctr">
                  <a:defRPr/>
                </a:pPr>
                <a:endParaRPr lang="en-US"/>
              </a:p>
            </c:txPr>
          </c:dispUnitsLbl>
        </c:dispUnits>
      </c:valAx>
      <c:spPr>
        <a:gradFill rotWithShape="0">
          <a:gsLst>
            <a:gs pos="0">
              <a:srgbClr xmlns:mc="http://schemas.openxmlformats.org/markup-compatibility/2006" xmlns:a14="http://schemas.microsoft.com/office/drawing/2010/main" val="CC99FF" mc:Ignorable="a14" a14:legacySpreadsheetColorIndex="46"/>
            </a:gs>
            <a:gs pos="100000">
              <a:srgbClr xmlns:mc="http://schemas.openxmlformats.org/markup-compatibility/2006" xmlns:a14="http://schemas.microsoft.com/office/drawing/2010/main" val="FFFFFF" mc:Ignorable="a14" a14:legacySpreadsheetColorIndex="46">
                <a:gamma/>
                <a:tint val="0"/>
                <a:invGamma/>
              </a:srgbClr>
            </a:gs>
          </a:gsLst>
          <a:lin ang="2700000" scaled="1"/>
        </a:gradFill>
        <a:ln w="12700">
          <a:solidFill>
            <a:srgbClr val="808080"/>
          </a:solidFill>
          <a:prstDash val="solid"/>
        </a:ln>
      </c:spPr>
    </c:plotArea>
    <c:plotVisOnly val="1"/>
    <c:dispBlanksAs val="zero"/>
    <c:showDLblsOverMax val="0"/>
  </c:chart>
  <c:spPr>
    <a:gradFill rotWithShape="0">
      <a:gsLst>
        <a:gs pos="0">
          <a:srgbClr xmlns:mc="http://schemas.openxmlformats.org/markup-compatibility/2006" xmlns:a14="http://schemas.microsoft.com/office/drawing/2010/main" val="FFFFFF" mc:Ignorable="a14" a14:legacySpreadsheetColorIndex="46">
            <a:gamma/>
            <a:tint val="0"/>
            <a:invGamma/>
          </a:srgbClr>
        </a:gs>
        <a:gs pos="100000">
          <a:srgbClr xmlns:mc="http://schemas.openxmlformats.org/markup-compatibility/2006" xmlns:a14="http://schemas.microsoft.com/office/drawing/2010/main" val="CC99FF" mc:Ignorable="a14" a14:legacySpreadsheetColorIndex="46"/>
        </a:gs>
      </a:gsLst>
      <a:lin ang="2700000" scaled="1"/>
    </a:gradFill>
    <a:ln w="3175">
      <a:solidFill>
        <a:srgbClr val="000000"/>
      </a:solidFill>
      <a:prstDash val="solid"/>
    </a:ln>
  </c:spPr>
  <c:txPr>
    <a:bodyPr/>
    <a:lstStyle/>
    <a:p>
      <a:pPr>
        <a:defRPr sz="14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981883802737739E-2"/>
          <c:y val="6.6227478545363136E-2"/>
          <c:w val="0.84666526338676973"/>
          <c:h val="0.72973141499944072"/>
        </c:manualLayout>
      </c:layout>
      <c:lineChart>
        <c:grouping val="standard"/>
        <c:varyColors val="0"/>
        <c:ser>
          <c:idx val="0"/>
          <c:order val="0"/>
          <c:tx>
            <c:strRef>
              <c:f>'UN med Proj'!$C$123</c:f>
              <c:strCache>
                <c:ptCount val="1"/>
                <c:pt idx="0">
                  <c:v>RK</c:v>
                </c:pt>
              </c:strCache>
            </c:strRef>
          </c:tx>
          <c:spPr>
            <a:ln w="28575">
              <a:solidFill>
                <a:srgbClr val="000080"/>
              </a:solidFill>
              <a:prstDash val="solid"/>
            </a:ln>
          </c:spPr>
          <c:marker>
            <c:symbol val="diamond"/>
            <c:size val="7"/>
            <c:spPr>
              <a:solidFill>
                <a:srgbClr val="000080"/>
              </a:solidFill>
              <a:ln>
                <a:solidFill>
                  <a:srgbClr val="000080"/>
                </a:solidFill>
                <a:prstDash val="solid"/>
              </a:ln>
            </c:spPr>
          </c:marker>
          <c:cat>
            <c:numRef>
              <c:f>'UN med Proj'!$D$122:$X$122</c:f>
              <c:numCache>
                <c:formatCode>General</c:formatCode>
                <c:ptCount val="21"/>
                <c:pt idx="0">
                  <c:v>1950</c:v>
                </c:pt>
                <c:pt idx="1">
                  <c:v>1955</c:v>
                </c:pt>
                <c:pt idx="2">
                  <c:v>1960</c:v>
                </c:pt>
                <c:pt idx="3">
                  <c:v>1965</c:v>
                </c:pt>
                <c:pt idx="4">
                  <c:v>1970</c:v>
                </c:pt>
                <c:pt idx="5">
                  <c:v>1975</c:v>
                </c:pt>
                <c:pt idx="6">
                  <c:v>1980</c:v>
                </c:pt>
                <c:pt idx="7">
                  <c:v>1985</c:v>
                </c:pt>
                <c:pt idx="8">
                  <c:v>1990</c:v>
                </c:pt>
                <c:pt idx="9">
                  <c:v>1995</c:v>
                </c:pt>
                <c:pt idx="10">
                  <c:v>2000</c:v>
                </c:pt>
                <c:pt idx="11">
                  <c:v>2005</c:v>
                </c:pt>
                <c:pt idx="12">
                  <c:v>2010</c:v>
                </c:pt>
                <c:pt idx="13">
                  <c:v>2015</c:v>
                </c:pt>
                <c:pt idx="14">
                  <c:v>2020</c:v>
                </c:pt>
                <c:pt idx="15">
                  <c:v>2025</c:v>
                </c:pt>
                <c:pt idx="16">
                  <c:v>2030</c:v>
                </c:pt>
                <c:pt idx="17">
                  <c:v>2035</c:v>
                </c:pt>
                <c:pt idx="18">
                  <c:v>2040</c:v>
                </c:pt>
                <c:pt idx="19">
                  <c:v>2045</c:v>
                </c:pt>
                <c:pt idx="20">
                  <c:v>2050</c:v>
                </c:pt>
              </c:numCache>
            </c:numRef>
          </c:cat>
          <c:val>
            <c:numRef>
              <c:f>'UN med Proj'!$D$123:$X$123</c:f>
              <c:numCache>
                <c:formatCode>_(* #,##0_);_(* \(#,##0\);_(* "-"??_);_(@_)</c:formatCode>
                <c:ptCount val="21"/>
                <c:pt idx="0">
                  <c:v>72.709931753634862</c:v>
                </c:pt>
                <c:pt idx="1">
                  <c:v>71.140666744105005</c:v>
                </c:pt>
                <c:pt idx="2">
                  <c:v>73.821403838982903</c:v>
                </c:pt>
                <c:pt idx="3">
                  <c:v>78.672210036992169</c:v>
                </c:pt>
                <c:pt idx="4">
                  <c:v>81.035349057161426</c:v>
                </c:pt>
                <c:pt idx="5">
                  <c:v>79.853345554537128</c:v>
                </c:pt>
                <c:pt idx="6">
                  <c:v>76.482252170203935</c:v>
                </c:pt>
                <c:pt idx="7">
                  <c:v>70.955366427395987</c:v>
                </c:pt>
                <c:pt idx="8">
                  <c:v>64.402995695022597</c:v>
                </c:pt>
                <c:pt idx="9">
                  <c:v>57.72976238741424</c:v>
                </c:pt>
                <c:pt idx="10">
                  <c:v>53.534889067708932</c:v>
                </c:pt>
                <c:pt idx="11">
                  <c:v>50.323211113972356</c:v>
                </c:pt>
                <c:pt idx="12">
                  <c:v>47.757498498461686</c:v>
                </c:pt>
                <c:pt idx="13">
                  <c:v>45.469512789770477</c:v>
                </c:pt>
                <c:pt idx="14">
                  <c:v>43.216342213948842</c:v>
                </c:pt>
                <c:pt idx="15">
                  <c:v>42.304252294170865</c:v>
                </c:pt>
                <c:pt idx="16">
                  <c:v>43.943505076673873</c:v>
                </c:pt>
                <c:pt idx="17">
                  <c:v>46.675910125142209</c:v>
                </c:pt>
                <c:pt idx="18">
                  <c:v>49.795756211354117</c:v>
                </c:pt>
                <c:pt idx="19">
                  <c:v>52.826388532086519</c:v>
                </c:pt>
                <c:pt idx="20">
                  <c:v>55.753429653674011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228480"/>
        <c:axId val="73364224"/>
      </c:lineChart>
      <c:catAx>
        <c:axId val="562284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-2700000" vert="horz"/>
          <a:lstStyle/>
          <a:p>
            <a:pPr>
              <a:defRPr/>
            </a:pPr>
            <a:endParaRPr lang="en-US"/>
          </a:p>
        </c:txPr>
        <c:crossAx val="73364224"/>
        <c:crosses val="autoZero"/>
        <c:auto val="1"/>
        <c:lblAlgn val="ctr"/>
        <c:lblOffset val="100"/>
        <c:tickLblSkip val="2"/>
        <c:tickMarkSkip val="1"/>
        <c:noMultiLvlLbl val="0"/>
      </c:catAx>
      <c:valAx>
        <c:axId val="73364224"/>
        <c:scaling>
          <c:orientation val="minMax"/>
          <c:min val="30"/>
        </c:scaling>
        <c:delete val="0"/>
        <c:axPos val="l"/>
        <c:majorGridlines>
          <c:spPr>
            <a:ln w="3175">
              <a:solidFill>
                <a:srgbClr val="000000"/>
              </a:solidFill>
              <a:prstDash val="solid"/>
            </a:ln>
          </c:spPr>
        </c:majorGridlines>
        <c:numFmt formatCode="_(* #,##0_);_(* \(#,##0\);_(* &quot;-&quot;??_);_(@_)" sourceLinked="1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/>
            </a:pPr>
            <a:endParaRPr lang="en-US"/>
          </a:p>
        </c:txPr>
        <c:crossAx val="56228480"/>
        <c:crosses val="autoZero"/>
        <c:crossBetween val="between"/>
        <c:majorUnit val="10"/>
      </c:valAx>
      <c:spPr>
        <a:noFill/>
        <a:ln w="25400">
          <a:noFill/>
        </a:ln>
      </c:spPr>
    </c:plotArea>
    <c:plotVisOnly val="1"/>
    <c:dispBlanksAs val="gap"/>
    <c:showDLblsOverMax val="0"/>
  </c:chart>
  <c:spPr>
    <a:gradFill rotWithShape="0">
      <a:gsLst>
        <a:gs pos="0">
          <a:srgbClr xmlns:mc="http://schemas.openxmlformats.org/markup-compatibility/2006" xmlns:a14="http://schemas.microsoft.com/office/drawing/2010/main" val="993366" mc:Ignorable="a14" a14:legacySpreadsheetColorIndex="61"/>
        </a:gs>
        <a:gs pos="100000">
          <a:srgbClr xmlns:mc="http://schemas.openxmlformats.org/markup-compatibility/2006" xmlns:a14="http://schemas.microsoft.com/office/drawing/2010/main" val="FFFFFF" mc:Ignorable="a14" a14:legacySpreadsheetColorIndex="61">
            <a:gamma/>
            <a:tint val="0"/>
            <a:invGamma/>
          </a:srgbClr>
        </a:gs>
      </a:gsLst>
      <a:lin ang="18900000" scaled="1"/>
    </a:gradFill>
    <a:ln w="3175">
      <a:solidFill>
        <a:srgbClr val="000000"/>
      </a:solidFill>
      <a:prstDash val="solid"/>
    </a:ln>
  </c:spPr>
  <c:txPr>
    <a:bodyPr/>
    <a:lstStyle/>
    <a:p>
      <a:pPr>
        <a:defRPr sz="14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  <c:userShapes r:id="rId2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% Angkatan Kerja maksimum SMP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Sheet3!$D$40</c:f>
              <c:strCache>
                <c:ptCount val="1"/>
                <c:pt idx="0">
                  <c:v>2000</c:v>
                </c:pt>
              </c:strCache>
            </c:strRef>
          </c:tx>
          <c:spPr>
            <a:ln w="31750">
              <a:solidFill>
                <a:srgbClr val="3333CC"/>
              </a:solidFill>
            </a:ln>
          </c:spPr>
          <c:marker>
            <c:symbol val="diamond"/>
            <c:size val="7"/>
            <c:spPr>
              <a:ln>
                <a:solidFill>
                  <a:srgbClr val="3333CC"/>
                </a:solidFill>
              </a:ln>
            </c:spPr>
          </c:marker>
          <c:cat>
            <c:strRef>
              <c:f>Sheet3!$C$41:$C$50</c:f>
              <c:strCache>
                <c:ptCount val="10"/>
                <c:pt idx="0">
                  <c:v>15-19</c:v>
                </c:pt>
                <c:pt idx="1">
                  <c:v>20-24</c:v>
                </c:pt>
                <c:pt idx="2">
                  <c:v>25-29</c:v>
                </c:pt>
                <c:pt idx="3">
                  <c:v>30-34</c:v>
                </c:pt>
                <c:pt idx="4">
                  <c:v>35-39</c:v>
                </c:pt>
                <c:pt idx="5">
                  <c:v>40-44</c:v>
                </c:pt>
                <c:pt idx="6">
                  <c:v>45-49</c:v>
                </c:pt>
                <c:pt idx="7">
                  <c:v>50-54</c:v>
                </c:pt>
                <c:pt idx="8">
                  <c:v>55-59</c:v>
                </c:pt>
                <c:pt idx="9">
                  <c:v>60+</c:v>
                </c:pt>
              </c:strCache>
            </c:strRef>
          </c:cat>
          <c:val>
            <c:numRef>
              <c:f>Sheet3!$D$41:$D$50</c:f>
              <c:numCache>
                <c:formatCode>_(* #,##0_);_(* \(#,##0\);_(* "-"??_);_(@_)</c:formatCode>
                <c:ptCount val="10"/>
                <c:pt idx="0">
                  <c:v>96.347917556492561</c:v>
                </c:pt>
                <c:pt idx="1">
                  <c:v>80.280625971446511</c:v>
                </c:pt>
                <c:pt idx="2">
                  <c:v>77.816230637605173</c:v>
                </c:pt>
                <c:pt idx="3">
                  <c:v>75.863340318555373</c:v>
                </c:pt>
                <c:pt idx="4">
                  <c:v>79.430908066012691</c:v>
                </c:pt>
                <c:pt idx="5">
                  <c:v>83.864843835872932</c:v>
                </c:pt>
                <c:pt idx="6">
                  <c:v>86.01990238211134</c:v>
                </c:pt>
                <c:pt idx="7">
                  <c:v>88.543620810992991</c:v>
                </c:pt>
                <c:pt idx="8">
                  <c:v>91.2110285258738</c:v>
                </c:pt>
                <c:pt idx="9">
                  <c:v>97.524698238570977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Sheet3!$E$40</c:f>
              <c:strCache>
                <c:ptCount val="1"/>
                <c:pt idx="0">
                  <c:v>2015</c:v>
                </c:pt>
              </c:strCache>
            </c:strRef>
          </c:tx>
          <c:spPr>
            <a:ln w="31750">
              <a:solidFill>
                <a:srgbClr val="FF0000"/>
              </a:solidFill>
            </a:ln>
          </c:spPr>
          <c:marker>
            <c:symbol val="square"/>
            <c:size val="7"/>
          </c:marker>
          <c:cat>
            <c:strRef>
              <c:f>Sheet3!$C$41:$C$50</c:f>
              <c:strCache>
                <c:ptCount val="10"/>
                <c:pt idx="0">
                  <c:v>15-19</c:v>
                </c:pt>
                <c:pt idx="1">
                  <c:v>20-24</c:v>
                </c:pt>
                <c:pt idx="2">
                  <c:v>25-29</c:v>
                </c:pt>
                <c:pt idx="3">
                  <c:v>30-34</c:v>
                </c:pt>
                <c:pt idx="4">
                  <c:v>35-39</c:v>
                </c:pt>
                <c:pt idx="5">
                  <c:v>40-44</c:v>
                </c:pt>
                <c:pt idx="6">
                  <c:v>45-49</c:v>
                </c:pt>
                <c:pt idx="7">
                  <c:v>50-54</c:v>
                </c:pt>
                <c:pt idx="8">
                  <c:v>55-59</c:v>
                </c:pt>
                <c:pt idx="9">
                  <c:v>60+</c:v>
                </c:pt>
              </c:strCache>
            </c:strRef>
          </c:cat>
          <c:val>
            <c:numRef>
              <c:f>Sheet3!$E$41:$E$50</c:f>
              <c:numCache>
                <c:formatCode>_(* #,##0_);_(* \(#,##0\);_(* "-"??_);_(@_)</c:formatCode>
                <c:ptCount val="10"/>
                <c:pt idx="0">
                  <c:v>77.345723799228779</c:v>
                </c:pt>
                <c:pt idx="1">
                  <c:v>53.571240037375553</c:v>
                </c:pt>
                <c:pt idx="2">
                  <c:v>51.141117972179217</c:v>
                </c:pt>
                <c:pt idx="3">
                  <c:v>55.601643522705487</c:v>
                </c:pt>
                <c:pt idx="4">
                  <c:v>60.383806240549902</c:v>
                </c:pt>
                <c:pt idx="5">
                  <c:v>63.622227465769505</c:v>
                </c:pt>
                <c:pt idx="6">
                  <c:v>64.882425174568851</c:v>
                </c:pt>
                <c:pt idx="7">
                  <c:v>73.299261560777012</c:v>
                </c:pt>
                <c:pt idx="8">
                  <c:v>81.756173302189268</c:v>
                </c:pt>
                <c:pt idx="9">
                  <c:v>90.777069682548074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253440"/>
        <c:axId val="56259328"/>
      </c:lineChart>
      <c:catAx>
        <c:axId val="56253440"/>
        <c:scaling>
          <c:orientation val="minMax"/>
        </c:scaling>
        <c:delete val="0"/>
        <c:axPos val="b"/>
        <c:majorTickMark val="none"/>
        <c:minorTickMark val="none"/>
        <c:tickLblPos val="nextTo"/>
        <c:crossAx val="56259328"/>
        <c:crosses val="autoZero"/>
        <c:auto val="1"/>
        <c:lblAlgn val="ctr"/>
        <c:lblOffset val="100"/>
        <c:noMultiLvlLbl val="0"/>
      </c:catAx>
      <c:valAx>
        <c:axId val="56259328"/>
        <c:scaling>
          <c:orientation val="minMax"/>
          <c:max val="100"/>
        </c:scaling>
        <c:delete val="0"/>
        <c:axPos val="l"/>
        <c:majorGridlines/>
        <c:numFmt formatCode="_(* #,##0_);_(* \(#,##0\);_(* &quot;-&quot;??_);_(@_)" sourceLinked="1"/>
        <c:majorTickMark val="none"/>
        <c:minorTickMark val="none"/>
        <c:tickLblPos val="nextTo"/>
        <c:spPr>
          <a:ln w="9525">
            <a:noFill/>
          </a:ln>
        </c:spPr>
        <c:crossAx val="56253440"/>
        <c:crosses val="autoZero"/>
        <c:crossBetween val="between"/>
        <c:majorUnit val="20"/>
      </c:valAx>
      <c:spPr>
        <a:ln>
          <a:solidFill>
            <a:srgbClr val="FF0000"/>
          </a:solidFill>
        </a:ln>
      </c:spPr>
    </c:plotArea>
    <c:legend>
      <c:legendPos val="b"/>
      <c:overlay val="0"/>
    </c:legend>
    <c:plotVisOnly val="1"/>
    <c:dispBlanksAs val="gap"/>
    <c:showDLblsOverMax val="0"/>
  </c:chart>
  <c:spPr>
    <a:ln>
      <a:solidFill>
        <a:srgbClr val="FF00FF"/>
      </a:solidFill>
    </a:ln>
  </c:spPr>
  <c:txPr>
    <a:bodyPr/>
    <a:lstStyle/>
    <a:p>
      <a:pPr>
        <a:defRPr sz="1800">
          <a:latin typeface="Arial" pitchFamily="34" charset="0"/>
          <a:cs typeface="Arial" pitchFamily="34" charset="0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% Angkatan Kerja SMA+, Gender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Sheet2!$AT$23:$AT$24</c:f>
              <c:strCache>
                <c:ptCount val="1"/>
                <c:pt idx="0">
                  <c:v>2000 Laki</c:v>
                </c:pt>
              </c:strCache>
            </c:strRef>
          </c:tx>
          <c:spPr>
            <a:ln w="28575">
              <a:solidFill>
                <a:srgbClr val="3333CC"/>
              </a:solidFill>
            </a:ln>
          </c:spPr>
          <c:marker>
            <c:spPr>
              <a:ln w="28575">
                <a:solidFill>
                  <a:srgbClr val="3333CC"/>
                </a:solidFill>
              </a:ln>
            </c:spPr>
          </c:marker>
          <c:cat>
            <c:strRef>
              <c:f>Sheet2!$AS$25:$AS$34</c:f>
              <c:strCache>
                <c:ptCount val="10"/>
                <c:pt idx="0">
                  <c:v>15-19</c:v>
                </c:pt>
                <c:pt idx="1">
                  <c:v>20-24</c:v>
                </c:pt>
                <c:pt idx="2">
                  <c:v>25-29</c:v>
                </c:pt>
                <c:pt idx="3">
                  <c:v>30-34</c:v>
                </c:pt>
                <c:pt idx="4">
                  <c:v>35-39</c:v>
                </c:pt>
                <c:pt idx="5">
                  <c:v>40-44</c:v>
                </c:pt>
                <c:pt idx="6">
                  <c:v>45-49</c:v>
                </c:pt>
                <c:pt idx="7">
                  <c:v>50-54</c:v>
                </c:pt>
                <c:pt idx="8">
                  <c:v>55-59</c:v>
                </c:pt>
                <c:pt idx="9">
                  <c:v>60+</c:v>
                </c:pt>
              </c:strCache>
            </c:strRef>
          </c:cat>
          <c:val>
            <c:numRef>
              <c:f>Sheet2!$AT$25:$AT$34</c:f>
              <c:numCache>
                <c:formatCode>_(* #,##0_);_(* \(#,##0\);_(* "-"??_);_(@_)</c:formatCode>
                <c:ptCount val="10"/>
                <c:pt idx="0">
                  <c:v>13.668927106141451</c:v>
                </c:pt>
                <c:pt idx="1">
                  <c:v>37.313844665023375</c:v>
                </c:pt>
                <c:pt idx="2">
                  <c:v>35.767970476055787</c:v>
                </c:pt>
                <c:pt idx="3">
                  <c:v>36.931664147353693</c:v>
                </c:pt>
                <c:pt idx="4">
                  <c:v>31.632593581542643</c:v>
                </c:pt>
                <c:pt idx="5">
                  <c:v>22.728349409196777</c:v>
                </c:pt>
                <c:pt idx="6">
                  <c:v>20.564224145112572</c:v>
                </c:pt>
                <c:pt idx="7">
                  <c:v>18.459593354585643</c:v>
                </c:pt>
                <c:pt idx="8">
                  <c:v>14.807439078809692</c:v>
                </c:pt>
                <c:pt idx="9">
                  <c:v>5.2270297654255398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Sheet2!$AU$23:$AU$24</c:f>
              <c:strCache>
                <c:ptCount val="1"/>
                <c:pt idx="0">
                  <c:v>2000 Perempuan</c:v>
                </c:pt>
              </c:strCache>
            </c:strRef>
          </c:tx>
          <c:spPr>
            <a:ln w="28575"/>
          </c:spPr>
          <c:marker>
            <c:spPr>
              <a:ln w="28575"/>
            </c:spPr>
          </c:marker>
          <c:cat>
            <c:strRef>
              <c:f>Sheet2!$AS$25:$AS$34</c:f>
              <c:strCache>
                <c:ptCount val="10"/>
                <c:pt idx="0">
                  <c:v>15-19</c:v>
                </c:pt>
                <c:pt idx="1">
                  <c:v>20-24</c:v>
                </c:pt>
                <c:pt idx="2">
                  <c:v>25-29</c:v>
                </c:pt>
                <c:pt idx="3">
                  <c:v>30-34</c:v>
                </c:pt>
                <c:pt idx="4">
                  <c:v>35-39</c:v>
                </c:pt>
                <c:pt idx="5">
                  <c:v>40-44</c:v>
                </c:pt>
                <c:pt idx="6">
                  <c:v>45-49</c:v>
                </c:pt>
                <c:pt idx="7">
                  <c:v>50-54</c:v>
                </c:pt>
                <c:pt idx="8">
                  <c:v>55-59</c:v>
                </c:pt>
                <c:pt idx="9">
                  <c:v>60+</c:v>
                </c:pt>
              </c:strCache>
            </c:strRef>
          </c:cat>
          <c:val>
            <c:numRef>
              <c:f>Sheet2!$AU$25:$AU$34</c:f>
              <c:numCache>
                <c:formatCode>_(* #,##0_);_(* \(#,##0\);_(* "-"??_);_(@_)</c:formatCode>
                <c:ptCount val="10"/>
                <c:pt idx="0">
                  <c:v>15.905554350647808</c:v>
                </c:pt>
                <c:pt idx="1">
                  <c:v>39.493532076828693</c:v>
                </c:pt>
                <c:pt idx="2">
                  <c:v>32.582489279239915</c:v>
                </c:pt>
                <c:pt idx="3">
                  <c:v>27.427019348012443</c:v>
                </c:pt>
                <c:pt idx="4">
                  <c:v>18.21173199673564</c:v>
                </c:pt>
                <c:pt idx="5">
                  <c:v>14.100921840696623</c:v>
                </c:pt>
                <c:pt idx="6">
                  <c:v>10.756853510381029</c:v>
                </c:pt>
                <c:pt idx="7">
                  <c:v>7.1004324937865713</c:v>
                </c:pt>
                <c:pt idx="8">
                  <c:v>5.7044054148776198</c:v>
                </c:pt>
                <c:pt idx="9">
                  <c:v>1.5889195325801897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Sheet2!$AV$23:$AV$24</c:f>
              <c:strCache>
                <c:ptCount val="1"/>
                <c:pt idx="0">
                  <c:v>2015 Laki</c:v>
                </c:pt>
              </c:strCache>
            </c:strRef>
          </c:tx>
          <c:spPr>
            <a:ln w="38100">
              <a:solidFill>
                <a:schemeClr val="tx1"/>
              </a:solidFill>
            </a:ln>
          </c:spPr>
          <c:marker>
            <c:spPr>
              <a:ln>
                <a:solidFill>
                  <a:schemeClr val="tx1"/>
                </a:solidFill>
              </a:ln>
            </c:spPr>
          </c:marker>
          <c:cat>
            <c:strRef>
              <c:f>Sheet2!$AS$25:$AS$34</c:f>
              <c:strCache>
                <c:ptCount val="10"/>
                <c:pt idx="0">
                  <c:v>15-19</c:v>
                </c:pt>
                <c:pt idx="1">
                  <c:v>20-24</c:v>
                </c:pt>
                <c:pt idx="2">
                  <c:v>25-29</c:v>
                </c:pt>
                <c:pt idx="3">
                  <c:v>30-34</c:v>
                </c:pt>
                <c:pt idx="4">
                  <c:v>35-39</c:v>
                </c:pt>
                <c:pt idx="5">
                  <c:v>40-44</c:v>
                </c:pt>
                <c:pt idx="6">
                  <c:v>45-49</c:v>
                </c:pt>
                <c:pt idx="7">
                  <c:v>50-54</c:v>
                </c:pt>
                <c:pt idx="8">
                  <c:v>55-59</c:v>
                </c:pt>
                <c:pt idx="9">
                  <c:v>60+</c:v>
                </c:pt>
              </c:strCache>
            </c:strRef>
          </c:cat>
          <c:val>
            <c:numRef>
              <c:f>Sheet2!$AV$25:$AV$34</c:f>
              <c:numCache>
                <c:formatCode>_(* #,##0_);_(* \(#,##0\);_(* "-"??_);_(@_)</c:formatCode>
                <c:ptCount val="10"/>
                <c:pt idx="0">
                  <c:v>35.508276309119026</c:v>
                </c:pt>
                <c:pt idx="1">
                  <c:v>55.875453843147426</c:v>
                </c:pt>
                <c:pt idx="2">
                  <c:v>52.376662713106917</c:v>
                </c:pt>
                <c:pt idx="3">
                  <c:v>46.36394118161585</c:v>
                </c:pt>
                <c:pt idx="4">
                  <c:v>41.737253184626248</c:v>
                </c:pt>
                <c:pt idx="5">
                  <c:v>39.977927947285806</c:v>
                </c:pt>
                <c:pt idx="6">
                  <c:v>39.695789227325221</c:v>
                </c:pt>
                <c:pt idx="7">
                  <c:v>31.30010572328651</c:v>
                </c:pt>
                <c:pt idx="8">
                  <c:v>21.942609109557214</c:v>
                </c:pt>
                <c:pt idx="9">
                  <c:v>11.930446647757503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Sheet2!$AW$23:$AW$24</c:f>
              <c:strCache>
                <c:ptCount val="1"/>
                <c:pt idx="0">
                  <c:v>2015 Perempuan</c:v>
                </c:pt>
              </c:strCache>
            </c:strRef>
          </c:tx>
          <c:spPr>
            <a:ln w="57150" cmpd="sng">
              <a:solidFill>
                <a:srgbClr val="FF0000">
                  <a:alpha val="20000"/>
                </a:srgbClr>
              </a:solidFill>
            </a:ln>
          </c:spPr>
          <c:marker>
            <c:symbol val="circle"/>
            <c:size val="7"/>
            <c:spPr>
              <a:solidFill>
                <a:srgbClr val="FF0000"/>
              </a:solidFill>
              <a:ln w="57150">
                <a:solidFill>
                  <a:srgbClr val="FF0000">
                    <a:alpha val="20000"/>
                  </a:srgbClr>
                </a:solidFill>
              </a:ln>
            </c:spPr>
          </c:marker>
          <c:dPt>
            <c:idx val="3"/>
            <c:marker>
              <c:spPr>
                <a:solidFill>
                  <a:srgbClr val="FF0000"/>
                </a:solidFill>
                <a:ln w="38100">
                  <a:solidFill>
                    <a:srgbClr val="FF0000">
                      <a:alpha val="20000"/>
                    </a:srgbClr>
                  </a:solidFill>
                </a:ln>
              </c:spPr>
            </c:marker>
            <c:bubble3D val="0"/>
            <c:spPr>
              <a:ln w="38100" cmpd="sng">
                <a:solidFill>
                  <a:srgbClr val="FF0000">
                    <a:alpha val="20000"/>
                  </a:srgbClr>
                </a:solidFill>
              </a:ln>
            </c:spPr>
          </c:dPt>
          <c:dPt>
            <c:idx val="6"/>
            <c:marker>
              <c:spPr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c:spPr>
            </c:marker>
            <c:bubble3D val="0"/>
          </c:dPt>
          <c:cat>
            <c:strRef>
              <c:f>Sheet2!$AS$25:$AS$34</c:f>
              <c:strCache>
                <c:ptCount val="10"/>
                <c:pt idx="0">
                  <c:v>15-19</c:v>
                </c:pt>
                <c:pt idx="1">
                  <c:v>20-24</c:v>
                </c:pt>
                <c:pt idx="2">
                  <c:v>25-29</c:v>
                </c:pt>
                <c:pt idx="3">
                  <c:v>30-34</c:v>
                </c:pt>
                <c:pt idx="4">
                  <c:v>35-39</c:v>
                </c:pt>
                <c:pt idx="5">
                  <c:v>40-44</c:v>
                </c:pt>
                <c:pt idx="6">
                  <c:v>45-49</c:v>
                </c:pt>
                <c:pt idx="7">
                  <c:v>50-54</c:v>
                </c:pt>
                <c:pt idx="8">
                  <c:v>55-59</c:v>
                </c:pt>
                <c:pt idx="9">
                  <c:v>60+</c:v>
                </c:pt>
              </c:strCache>
            </c:strRef>
          </c:cat>
          <c:val>
            <c:numRef>
              <c:f>Sheet2!$AW$25:$AW$34</c:f>
              <c:numCache>
                <c:formatCode>_(* #,##0_);_(* \(#,##0\);_(* "-"??_);_(@_)</c:formatCode>
                <c:ptCount val="10"/>
                <c:pt idx="0">
                  <c:v>49.141690987653917</c:v>
                </c:pt>
                <c:pt idx="1">
                  <c:v>67.384857085635616</c:v>
                </c:pt>
                <c:pt idx="2">
                  <c:v>58.649396739637851</c:v>
                </c:pt>
                <c:pt idx="3">
                  <c:v>46.707312930253039</c:v>
                </c:pt>
                <c:pt idx="4">
                  <c:v>38.538895866217018</c:v>
                </c:pt>
                <c:pt idx="5">
                  <c:v>32.382582243429965</c:v>
                </c:pt>
                <c:pt idx="6">
                  <c:v>29.381804446231545</c:v>
                </c:pt>
                <c:pt idx="7">
                  <c:v>20.712572487895141</c:v>
                </c:pt>
                <c:pt idx="8">
                  <c:v>13.248717371626274</c:v>
                </c:pt>
                <c:pt idx="9">
                  <c:v>4.9018264608020328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784768"/>
        <c:axId val="56786304"/>
      </c:lineChart>
      <c:catAx>
        <c:axId val="56784768"/>
        <c:scaling>
          <c:orientation val="minMax"/>
        </c:scaling>
        <c:delete val="0"/>
        <c:axPos val="b"/>
        <c:majorTickMark val="none"/>
        <c:minorTickMark val="none"/>
        <c:tickLblPos val="nextTo"/>
        <c:crossAx val="56786304"/>
        <c:crosses val="autoZero"/>
        <c:auto val="1"/>
        <c:lblAlgn val="ctr"/>
        <c:lblOffset val="100"/>
        <c:noMultiLvlLbl val="0"/>
      </c:catAx>
      <c:valAx>
        <c:axId val="56786304"/>
        <c:scaling>
          <c:orientation val="minMax"/>
        </c:scaling>
        <c:delete val="0"/>
        <c:axPos val="l"/>
        <c:majorGridlines/>
        <c:numFmt formatCode="_(* #,##0_);_(* \(#,##0\);_(* &quot;-&quot;??_);_(@_)" sourceLinked="1"/>
        <c:majorTickMark val="none"/>
        <c:minorTickMark val="none"/>
        <c:tickLblPos val="nextTo"/>
        <c:spPr>
          <a:ln w="9525">
            <a:noFill/>
          </a:ln>
        </c:spPr>
        <c:crossAx val="56784768"/>
        <c:crosses val="autoZero"/>
        <c:crossBetween val="between"/>
        <c:majorUnit val="10"/>
      </c:valAx>
    </c:plotArea>
    <c:legend>
      <c:legendPos val="b"/>
      <c:overlay val="0"/>
    </c:legend>
    <c:plotVisOnly val="1"/>
    <c:dispBlanksAs val="gap"/>
    <c:showDLblsOverMax val="0"/>
  </c:chart>
  <c:spPr>
    <a:noFill/>
    <a:ln w="6350" cap="flat" cmpd="sng" algn="ctr">
      <a:solidFill>
        <a:schemeClr val="accent2"/>
      </a:solidFill>
      <a:prstDash val="solid"/>
      <a:miter lim="800000"/>
    </a:ln>
    <a:effectLst/>
  </c:spPr>
  <c:txPr>
    <a:bodyPr/>
    <a:lstStyle/>
    <a:p>
      <a:pPr>
        <a:defRPr sz="1800"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0.02408</cdr:x>
      <cdr:y>0.01887</cdr:y>
    </cdr:from>
    <cdr:to>
      <cdr:x>0.11408</cdr:x>
      <cdr:y>0.07477</cdr:y>
    </cdr:to>
    <cdr:sp macro="" textlink="">
      <cdr:nvSpPr>
        <cdr:cNvPr id="10241" name="Text Box 1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124923" y="61301"/>
          <a:ext cx="466923" cy="181588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  <a:extLst xmlns:a="http://schemas.openxmlformats.org/drawingml/2006/main">
          <a:ext uri="{909E8E84-426E-40DD-AFC4-6F175D3DCCD1}">
            <a14:hiddenFill xmlns:a14="http://schemas.microsoft.com/office/drawing/2010/main">
              <a:solidFill>
                <a:srgbClr xmlns:mc="http://schemas.openxmlformats.org/markup-compatibility/2006" val="FFFFFF" mc:Ignorable="a14" a14:legacySpreadsheetColorIndex="65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xmlns:mc="http://schemas.openxmlformats.org/markup-compatibility/2006" val="000000" mc:Ignorable="a14" a14:legacySpreadsheetColorIndex="64"/>
              </a:solidFill>
              <a:miter lim="800000"/>
              <a:headEnd/>
              <a:tailEnd/>
            </a14:hiddenLine>
          </a:ext>
        </a:extLst>
      </cdr:spPr>
      <cdr:txBody>
        <a:bodyPr xmlns:a="http://schemas.openxmlformats.org/drawingml/2006/main" wrap="none" lIns="27432" tIns="27432" rIns="0" bIns="0" anchor="t" upright="1">
          <a:spAutoFit/>
        </a:bodyPr>
        <a:lstStyle xmlns:a="http://schemas.openxmlformats.org/drawingml/2006/main"/>
        <a:p xmlns:a="http://schemas.openxmlformats.org/drawingml/2006/main">
          <a:pPr algn="l" rtl="0">
            <a:defRPr sz="1000"/>
          </a:pPr>
          <a:r>
            <a:rPr lang="en-US" sz="1000" b="0" i="0" u="none" strike="noStrike" baseline="0" dirty="0" smtClean="0">
              <a:solidFill>
                <a:srgbClr val="000000"/>
              </a:solidFill>
              <a:latin typeface="Arial"/>
              <a:cs typeface="Arial"/>
            </a:rPr>
            <a:t>Percent</a:t>
          </a:r>
          <a:endParaRPr lang="en-US" sz="1000" b="0" i="0" u="none" strike="noStrike" baseline="0" dirty="0">
            <a:solidFill>
              <a:srgbClr val="000000"/>
            </a:solidFill>
            <a:latin typeface="Arial"/>
            <a:cs typeface="Arial"/>
          </a:endParaRPr>
        </a:p>
      </cdr:txBody>
    </cdr:sp>
  </cdr:relSizeAnchor>
  <cdr:relSizeAnchor xmlns:cdr="http://schemas.openxmlformats.org/drawingml/2006/chartDrawing">
    <cdr:from>
      <cdr:x>0.65567</cdr:x>
      <cdr:y>0.4867</cdr:y>
    </cdr:from>
    <cdr:to>
      <cdr:x>0.81492</cdr:x>
      <cdr:y>0.78457</cdr:y>
    </cdr:to>
    <cdr:sp macro="" textlink="">
      <cdr:nvSpPr>
        <cdr:cNvPr id="2" name="Text Box 1"/>
        <cdr:cNvSpPr txBox="1"/>
      </cdr:nvSpPr>
      <cdr:spPr>
        <a:xfrm xmlns:a="http://schemas.openxmlformats.org/drawingml/2006/main">
          <a:off x="1741170" y="1394460"/>
          <a:ext cx="422910" cy="8534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/>
        </a:p>
      </cdr:txBody>
    </cdr:sp>
  </cdr:relSizeAnchor>
  <cdr:relSizeAnchor xmlns:cdr="http://schemas.openxmlformats.org/drawingml/2006/chartDrawing">
    <cdr:from>
      <cdr:x>0.64875</cdr:x>
      <cdr:y>0.33793</cdr:y>
    </cdr:from>
    <cdr:to>
      <cdr:x>0.78716</cdr:x>
      <cdr:y>0.64087</cdr:y>
    </cdr:to>
    <cdr:sp macro="" textlink="">
      <cdr:nvSpPr>
        <cdr:cNvPr id="6" name="Rectangle 5"/>
        <cdr:cNvSpPr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3361563" y="1470466"/>
          <a:ext cx="717185" cy="1318197"/>
        </a:xfrm>
        <a:prstGeom xmlns:a="http://schemas.openxmlformats.org/drawingml/2006/main" prst="rect">
          <a:avLst/>
        </a:prstGeom>
        <a:solidFill xmlns:a="http://schemas.openxmlformats.org/drawingml/2006/main">
          <a:srgbClr xmlns:mc="http://schemas.openxmlformats.org/markup-compatibility/2006" xmlns:a14="http://schemas.microsoft.com/office/drawing/2010/main" val="FFFFFF" mc:Ignorable="a14" a14:legacySpreadsheetColorIndex="65"/>
        </a:solidFill>
        <a:ln xmlns:a="http://schemas.openxmlformats.org/drawingml/2006/main" w="9525">
          <a:solidFill>
            <a:srgbClr xmlns:mc="http://schemas.openxmlformats.org/markup-compatibility/2006" xmlns:a14="http://schemas.microsoft.com/office/drawing/2010/main" val="000000" mc:Ignorable="a14" a14:legacySpreadsheetColorIndex="64"/>
          </a:solidFill>
          <a:miter lim="800000"/>
          <a:headEnd/>
          <a:tailEnd/>
        </a:ln>
      </cdr:spPr>
      <cdr:txBody>
        <a:bodyPr xmlns:a="http://schemas.openxmlformats.org/drawingml/2006/main" vert="vert270" wrap="square" lIns="36576" tIns="27432" rIns="36576" bIns="0" anchor="t" upright="1"/>
        <a:lstStyle xmlns:a="http://schemas.openxmlformats.org/drawingml/2006/main"/>
        <a:p xmlns:a="http://schemas.openxmlformats.org/drawingml/2006/main">
          <a:pPr algn="ctr"/>
          <a:r>
            <a:rPr lang="id-ID" sz="1800" b="1" noProof="0" dirty="0" smtClean="0">
              <a:latin typeface="Times New Roman" pitchFamily="18" charset="0"/>
              <a:cs typeface="Times New Roman" pitchFamily="18" charset="0"/>
            </a:rPr>
            <a:t>Bonus Demografi</a:t>
          </a:r>
          <a:endParaRPr lang="id-ID" sz="1800" b="1" noProof="0" dirty="0">
            <a:latin typeface="Times New Roman" pitchFamily="18" charset="0"/>
            <a:cs typeface="Times New Roman" pitchFamily="18" charset="0"/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7BD3B-1860-4641-8B78-37F912B49211}" type="datetimeFigureOut">
              <a:rPr lang="en-US" smtClean="0"/>
              <a:t>12/2/2017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93F4E0-971A-4823-91B9-F5C2336CE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7020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09DAC8-5C2A-47C5-89DA-EE7CDAD27DF8}" type="datetimeFigureOut">
              <a:rPr lang="en-US" smtClean="0"/>
              <a:t>12/2/2017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A79E5-0A26-42C2-A3B9-7204F3BD2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06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1142-50BE-48A4-A946-C290BA6F0ABF}" type="datetime1">
              <a:rPr lang="en-US" smtClean="0"/>
              <a:t>12/2/2017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67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38C9D-02F0-4A82-A476-3D1BD98FA9D4}" type="datetime1">
              <a:rPr lang="en-US" smtClean="0"/>
              <a:t>12/2/2017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00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7A3D5-F529-4EAB-B759-E70430857978}" type="datetime1">
              <a:rPr lang="en-US" smtClean="0"/>
              <a:t>12/2/2017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50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FF42E-2C0A-4C47-834A-6CFDB3A057CB}" type="datetime1">
              <a:rPr lang="en-US" smtClean="0"/>
              <a:t>12/2/2017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410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88B69-CC0B-4E30-8230-F452393035E9}" type="datetime1">
              <a:rPr lang="en-US" smtClean="0"/>
              <a:t>12/2/2017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262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CCE91-D45C-4A27-9B66-AC8556FFE1FF}" type="datetime1">
              <a:rPr lang="en-US" smtClean="0"/>
              <a:t>12/2/2017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54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E0047-0896-465E-8C7B-E30C604D036D}" type="datetime1">
              <a:rPr lang="en-US" smtClean="0"/>
              <a:t>12/2/2017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078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493A6-24B9-4082-B067-69A1D96DC657}" type="datetime1">
              <a:rPr lang="en-US" smtClean="0"/>
              <a:t>12/2/2017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513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680B3-DF5B-4FDF-98E7-A18168F03888}" type="datetime1">
              <a:rPr lang="en-US" smtClean="0"/>
              <a:t>12/2/2017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359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9EEFB-1400-4704-A2CC-68DF84A7C79D}" type="datetime1">
              <a:rPr lang="en-US" smtClean="0"/>
              <a:t>12/2/2017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5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93803-3DE8-4EBD-99BA-E2CE34A51091}" type="datetime1">
              <a:rPr lang="en-US" smtClean="0"/>
              <a:t>12/2/2017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6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28D2A2-C170-433A-8A27-5F2E3AF811C7}" type="datetime1">
              <a:rPr lang="en-US" smtClean="0"/>
              <a:t>12/2/2017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91A11-613C-4DDD-BD0B-0B96DB680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114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051034" y="38655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3300"/>
                </a:solidFill>
                <a:latin typeface="Arial" pitchFamily="34" charset="0"/>
                <a:cs typeface="Arial" pitchFamily="34" charset="0"/>
              </a:rPr>
              <a:t>BISA BONUS DEMOGRAFI</a:t>
            </a:r>
            <a:br>
              <a:rPr lang="en-US" b="1" dirty="0">
                <a:solidFill>
                  <a:srgbClr val="FF3300"/>
                </a:solidFill>
                <a:latin typeface="Arial" pitchFamily="34" charset="0"/>
                <a:cs typeface="Arial" pitchFamily="34" charset="0"/>
              </a:rPr>
            </a:br>
            <a:r>
              <a:rPr lang="en-US" b="1" dirty="0">
                <a:solidFill>
                  <a:srgbClr val="FF3300"/>
                </a:solidFill>
                <a:latin typeface="Arial" pitchFamily="34" charset="0"/>
                <a:cs typeface="Arial" pitchFamily="34" charset="0"/>
              </a:rPr>
              <a:t>KALAU </a:t>
            </a:r>
            <a:r>
              <a:rPr lang="en-US" b="1">
                <a:solidFill>
                  <a:srgbClr val="FF3300"/>
                </a:solidFill>
                <a:latin typeface="Arial" pitchFamily="34" charset="0"/>
                <a:cs typeface="Arial" pitchFamily="34" charset="0"/>
              </a:rPr>
              <a:t>DAN </a:t>
            </a:r>
            <a:r>
              <a:rPr lang="en-US" b="1" smtClean="0">
                <a:solidFill>
                  <a:srgbClr val="FF3300"/>
                </a:solidFill>
                <a:latin typeface="Arial" pitchFamily="34" charset="0"/>
                <a:cs typeface="Arial" pitchFamily="34" charset="0"/>
              </a:rPr>
              <a:t/>
            </a:r>
            <a:br>
              <a:rPr lang="en-US" b="1" smtClean="0">
                <a:solidFill>
                  <a:srgbClr val="FF3300"/>
                </a:solidFill>
                <a:latin typeface="Arial" pitchFamily="34" charset="0"/>
                <a:cs typeface="Arial" pitchFamily="34" charset="0"/>
              </a:rPr>
            </a:br>
            <a:r>
              <a:rPr lang="en-US" b="1" smtClean="0">
                <a:solidFill>
                  <a:srgbClr val="FF3300"/>
                </a:solidFill>
                <a:latin typeface="Arial" pitchFamily="34" charset="0"/>
                <a:cs typeface="Arial" pitchFamily="34" charset="0"/>
              </a:rPr>
              <a:t>HANYA </a:t>
            </a:r>
            <a:r>
              <a:rPr lang="en-US" b="1" dirty="0">
                <a:solidFill>
                  <a:srgbClr val="FF3300"/>
                </a:solidFill>
                <a:latin typeface="Arial" pitchFamily="34" charset="0"/>
                <a:cs typeface="Arial" pitchFamily="34" charset="0"/>
              </a:rPr>
              <a:t>KALAU …..</a:t>
            </a:r>
            <a:endParaRPr lang="en-US" dirty="0">
              <a:solidFill>
                <a:srgbClr val="FF33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5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6343" y="169186"/>
            <a:ext cx="8203181" cy="1235481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id-ID" b="1" smtClean="0">
                <a:latin typeface="+mn-lt"/>
              </a:rPr>
              <a:t>Di sekolah perempuan makin unggul</a:t>
            </a:r>
            <a:endParaRPr lang="id-ID" b="1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2769"/>
            <a:ext cx="5478694" cy="4921324"/>
          </a:xfrm>
          <a:ln>
            <a:noFill/>
          </a:ln>
        </p:spPr>
        <p:txBody>
          <a:bodyPr>
            <a:noAutofit/>
          </a:bodyPr>
          <a:lstStyle/>
          <a:p>
            <a:r>
              <a:rPr lang="id-ID" sz="2500" dirty="0" smtClean="0"/>
              <a:t>Hingga 2000 persen angkatan kerja yang lulusan SMA+ lebih tinggi laki-laki, cerminkan diskriminasi gender akses sekolah</a:t>
            </a:r>
          </a:p>
          <a:p>
            <a:r>
              <a:rPr lang="id-ID" sz="2500" dirty="0" smtClean="0"/>
              <a:t>Namun, abad ini apa yang saya alami bahwa diantara mahasiswa top didominasi perempuan, sudah didukung dengan data statistik</a:t>
            </a:r>
          </a:p>
          <a:p>
            <a:r>
              <a:rPr lang="id-ID" sz="2500" dirty="0" smtClean="0"/>
              <a:t>Data 2015 untuk kelompok umur 15-19 hingga 25-29 tahun keunggulan perempuan sudah tercatat oleh data lulusan SMA+. </a:t>
            </a:r>
          </a:p>
          <a:p>
            <a:pPr marL="0" indent="0">
              <a:buNone/>
            </a:pPr>
            <a:endParaRPr lang="id-ID" sz="2500" b="1" dirty="0" smtClean="0"/>
          </a:p>
          <a:p>
            <a:pPr marL="0" indent="0">
              <a:buNone/>
            </a:pPr>
            <a:endParaRPr lang="id-ID" sz="2500" dirty="0" smtClean="0"/>
          </a:p>
          <a:p>
            <a:pPr marL="0" indent="0">
              <a:buNone/>
            </a:pPr>
            <a:endParaRPr lang="id-ID" sz="2500" dirty="0"/>
          </a:p>
        </p:txBody>
      </p:sp>
      <p:pic>
        <p:nvPicPr>
          <p:cNvPr id="6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7" y="152397"/>
            <a:ext cx="3034336" cy="125227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7" name="Content Placeholder 2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113702100"/>
              </p:ext>
            </p:extLst>
          </p:nvPr>
        </p:nvGraphicFramePr>
        <p:xfrm>
          <a:off x="482600" y="1671638"/>
          <a:ext cx="5537200" cy="46878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2476063" y="384253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2000</a:t>
            </a:r>
            <a:endParaRPr lang="en-US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1571959" y="2774021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2015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63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4634" y="223659"/>
            <a:ext cx="8169166" cy="1038886"/>
          </a:xfrm>
          <a:solidFill>
            <a:srgbClr val="FFFF99"/>
          </a:solidFill>
        </p:spPr>
        <p:txBody>
          <a:bodyPr>
            <a:normAutofit fontScale="90000"/>
          </a:bodyPr>
          <a:lstStyle/>
          <a:p>
            <a:r>
              <a:rPr lang="id-ID" b="1" dirty="0" smtClean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Perempuan Berperan Bangun Harapan</a:t>
            </a:r>
            <a:endParaRPr lang="id-ID" b="1" dirty="0">
              <a:solidFill>
                <a:srgbClr val="00B05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621" y="1497724"/>
            <a:ext cx="10723179" cy="4679239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id-ID" sz="3200" dirty="0" smtClean="0"/>
              <a:t>Hingga kini program KB ditujukan pada perempuan: - Pengguna metode kontrasepsi modern hampir semuanya menjadi tanggung jawab perempuan 96.6% (SDKI 2012)</a:t>
            </a:r>
          </a:p>
          <a:p>
            <a:r>
              <a:rPr lang="id-ID" sz="3200" dirty="0" smtClean="0"/>
              <a:t>Akibatnya telah terjadi penurunan angka kelahiran dari 5.6 menjadi 2.6 anak per perempuan 15-49, dan penciutan beban ketergantungan anak pada penduduk usia produktif</a:t>
            </a:r>
          </a:p>
          <a:p>
            <a:r>
              <a:rPr lang="id-ID" sz="3200" dirty="0" smtClean="0"/>
              <a:t>Peran perempuan dalam pendidikan menjadi pedoman harapan ke hari depan realisasi jendela kesempatan menjadi bonus demografi</a:t>
            </a:r>
          </a:p>
          <a:p>
            <a:endParaRPr lang="id-ID" sz="3200" dirty="0" smtClean="0"/>
          </a:p>
          <a:p>
            <a:endParaRPr lang="id-ID" sz="3200" dirty="0" smtClean="0"/>
          </a:p>
        </p:txBody>
      </p:sp>
      <p:pic>
        <p:nvPicPr>
          <p:cNvPr id="4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34336" cy="125227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z="1600" b="1" smtClean="0">
                <a:latin typeface="Arial" pitchFamily="34" charset="0"/>
                <a:cs typeface="Arial" pitchFamily="34" charset="0"/>
              </a:rPr>
              <a:t>11</a:t>
            </a:fld>
            <a:endParaRPr lang="en-US" sz="16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92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18552" y="149371"/>
            <a:ext cx="8035247" cy="1325563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r>
              <a:rPr lang="id-ID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Apa itu Bonus Demografi</a:t>
            </a:r>
            <a:endParaRPr lang="id-ID" b="1" dirty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982" y="1753706"/>
            <a:ext cx="11209106" cy="4749836"/>
          </a:xfrm>
          <a:solidFill>
            <a:schemeClr val="accent6"/>
          </a:solidFill>
        </p:spPr>
        <p:txBody>
          <a:bodyPr>
            <a:noAutofit/>
          </a:bodyPr>
          <a:lstStyle/>
          <a:p>
            <a:r>
              <a:rPr lang="id-ID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Bonus Demografi menjanjikan suatu bangsa menjadi kaya sebelum tua</a:t>
            </a:r>
          </a:p>
          <a:p>
            <a:r>
              <a:rPr lang="id-ID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Disebut bonus demografi ketika proporsi penduduk usia produktif 15-64 paling tinggi dalam sejarah bangsa tersebut, antara 60-70%, yang diharapkan dapat berkontribusi maksimum karena memang memiliki modal manusia yang diperlukan </a:t>
            </a:r>
          </a:p>
          <a:p>
            <a:r>
              <a:rPr lang="id-ID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Contoh bangsa yang sudah jadi kaya: Jepang, Taiwan, Korea, yang sudah kaya sebelum tua.</a:t>
            </a:r>
          </a:p>
          <a:p>
            <a:r>
              <a:rPr lang="id-ID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Kami tambahkan bahwa hal tersebut dapat dicapai kalau seluruh kekuatan bangsa dikerahkan secara berkeadilan tanpa diskriminasi berdasarkan kemampuan yang dibutuhkan</a:t>
            </a:r>
          </a:p>
          <a:p>
            <a:endParaRPr lang="id-ID" dirty="0" smtClean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  <a:p>
            <a:endParaRPr lang="id-ID" dirty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12</a:t>
            </a:fld>
            <a:endParaRPr lang="en-US"/>
          </a:p>
        </p:txBody>
      </p:sp>
      <p:pic>
        <p:nvPicPr>
          <p:cNvPr id="5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36" y="164384"/>
            <a:ext cx="3034336" cy="12522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363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1568" y="139097"/>
            <a:ext cx="7922231" cy="1325563"/>
          </a:xfrm>
          <a:solidFill>
            <a:srgbClr val="FFFF00"/>
          </a:solidFill>
        </p:spPr>
        <p:txBody>
          <a:bodyPr/>
          <a:lstStyle/>
          <a:p>
            <a:r>
              <a:rPr lang="id-ID" b="1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Fokus pada kesetaraan gender</a:t>
            </a:r>
            <a:endParaRPr lang="id-ID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4078"/>
          </a:xfrm>
          <a:solidFill>
            <a:srgbClr val="FFC000"/>
          </a:solidFill>
        </p:spPr>
        <p:txBody>
          <a:bodyPr>
            <a:normAutofit/>
          </a:bodyPr>
          <a:lstStyle/>
          <a:p>
            <a:r>
              <a:rPr lang="id-ID" sz="3000" b="1" dirty="0" smtClean="0">
                <a:solidFill>
                  <a:srgbClr val="3333CC"/>
                </a:solidFill>
              </a:rPr>
              <a:t>Kalau dalam dunia pendidikan perempuan telah berhasil tunjukkan kemampuan bersaing dan unggul, keadaannya masih berbeda di dunia publik, dunia kerja</a:t>
            </a:r>
          </a:p>
          <a:p>
            <a:r>
              <a:rPr lang="id-ID" sz="3000" b="1" dirty="0" smtClean="0">
                <a:solidFill>
                  <a:srgbClr val="3333CC"/>
                </a:solidFill>
              </a:rPr>
              <a:t>Dunia kerja, yang menghasilkan uang, milik laki-laki dengan menugaskan perempuan sebagai pengurus rumah tangga</a:t>
            </a:r>
          </a:p>
          <a:p>
            <a:r>
              <a:rPr lang="id-ID" sz="3000" b="1" dirty="0" smtClean="0">
                <a:solidFill>
                  <a:srgbClr val="3333CC"/>
                </a:solidFill>
              </a:rPr>
              <a:t>Sementara perempuan, terutama yang telah memiliki modal manusia setara laki-laki menghendaki kesempatan dalam dunia publik, dunia kerja, yang juga setara laki-laki</a:t>
            </a:r>
          </a:p>
          <a:p>
            <a:r>
              <a:rPr lang="id-ID" sz="3000" b="1" dirty="0" smtClean="0">
                <a:solidFill>
                  <a:srgbClr val="3333CC"/>
                </a:solidFill>
              </a:rPr>
              <a:t>Kesetaraan demikian akan merealisasikan Bonus Demografi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13</a:t>
            </a:fld>
            <a:endParaRPr lang="en-US"/>
          </a:p>
        </p:txBody>
      </p:sp>
      <p:pic>
        <p:nvPicPr>
          <p:cNvPr id="5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36" y="164384"/>
            <a:ext cx="3034336" cy="12522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9342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0746" y="118549"/>
            <a:ext cx="7953054" cy="1325563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/>
          <a:lstStyle/>
          <a:p>
            <a:r>
              <a:rPr lang="id-ID" b="1" dirty="0" smtClean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Pembagian gender dalam dunia publik</a:t>
            </a:r>
            <a:endParaRPr lang="id-ID" b="1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5079" y="1825624"/>
            <a:ext cx="11239927" cy="4595723"/>
          </a:xfrm>
          <a:solidFill>
            <a:schemeClr val="accent6">
              <a:lumMod val="75000"/>
            </a:schemeClr>
          </a:solidFill>
        </p:spPr>
        <p:txBody>
          <a:bodyPr>
            <a:noAutofit/>
          </a:bodyPr>
          <a:lstStyle/>
          <a:p>
            <a:r>
              <a:rPr lang="id-ID" sz="2900" b="1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Sebetulnya dalam penduduk Indonesia jumlah laki dan perempuan tidak banyak beda.</a:t>
            </a:r>
          </a:p>
          <a:p>
            <a:r>
              <a:rPr lang="id-ID" sz="2900" b="1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Demikian pula pada yang disebut penduduk usia kerja 15+, tidak banyak beda dari jumlah</a:t>
            </a:r>
          </a:p>
          <a:p>
            <a:r>
              <a:rPr lang="id-ID" sz="2900" b="1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Namun ketika bicara dunia kerja, dari laki-laki usia kerja 83% tergolong angkatan kerja, untuk perempuan hanya 49%</a:t>
            </a:r>
          </a:p>
          <a:p>
            <a:r>
              <a:rPr lang="id-ID" sz="2900" b="1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Perempuan hanya merupakan 37% dari total angkatan kerja tahun 2015 </a:t>
            </a:r>
          </a:p>
          <a:p>
            <a:r>
              <a:rPr lang="id-ID" sz="2900" b="1" dirty="0" smtClean="0">
                <a:solidFill>
                  <a:srgbClr val="FFFF00"/>
                </a:solidFill>
                <a:latin typeface="Arial" pitchFamily="34" charset="0"/>
                <a:cs typeface="Arial" pitchFamily="34" charset="0"/>
              </a:rPr>
              <a:t>Demikian juga perempuan merupakan 37% angkatan kerja pendidikan SMA+ (BPS: Sakernas 2015)</a:t>
            </a:r>
          </a:p>
          <a:p>
            <a:endParaRPr lang="id-ID" sz="2900" b="1" dirty="0">
              <a:solidFill>
                <a:srgbClr val="FFFF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14</a:t>
            </a:fld>
            <a:endParaRPr lang="en-US"/>
          </a:p>
        </p:txBody>
      </p:sp>
      <p:pic>
        <p:nvPicPr>
          <p:cNvPr id="5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36" y="164384"/>
            <a:ext cx="3034336" cy="12522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1156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9648" y="118549"/>
            <a:ext cx="7994151" cy="1325563"/>
          </a:xfrm>
          <a:solidFill>
            <a:srgbClr val="FFCCFF"/>
          </a:solidFill>
        </p:spPr>
        <p:txBody>
          <a:bodyPr/>
          <a:lstStyle/>
          <a:p>
            <a:r>
              <a:rPr lang="id-ID" b="1" dirty="0" smtClean="0">
                <a:solidFill>
                  <a:srgbClr val="3333CC"/>
                </a:solidFill>
                <a:latin typeface="Arial" pitchFamily="34" charset="0"/>
                <a:cs typeface="Arial" pitchFamily="34" charset="0"/>
              </a:rPr>
              <a:t>Menunggu kesetaraan gender</a:t>
            </a:r>
            <a:endParaRPr lang="id-ID" b="1" dirty="0">
              <a:solidFill>
                <a:srgbClr val="3333CC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22885"/>
            <a:ext cx="10515600" cy="4760108"/>
          </a:xfrm>
          <a:solidFill>
            <a:srgbClr val="3333CC"/>
          </a:solidFill>
        </p:spPr>
        <p:txBody>
          <a:bodyPr>
            <a:noAutofit/>
          </a:bodyPr>
          <a:lstStyle/>
          <a:p>
            <a:r>
              <a:rPr lang="id-ID" sz="3000" b="1" dirty="0" smtClean="0">
                <a:solidFill>
                  <a:srgbClr val="FF00FF"/>
                </a:solidFill>
                <a:latin typeface="Arial" pitchFamily="34" charset="0"/>
                <a:cs typeface="Arial" pitchFamily="34" charset="0"/>
              </a:rPr>
              <a:t>Dalam dunia kerja terdidik, SMA+, perempuan telah banyak mengejar kesetaraan: </a:t>
            </a:r>
          </a:p>
          <a:p>
            <a:pPr marL="685800" lvl="2">
              <a:spcBef>
                <a:spcPts val="1000"/>
              </a:spcBef>
            </a:pPr>
            <a:r>
              <a:rPr lang="id-ID" sz="3000" b="1" dirty="0" smtClean="0">
                <a:solidFill>
                  <a:srgbClr val="FF00FF"/>
                </a:solidFill>
                <a:latin typeface="Arial" pitchFamily="34" charset="0"/>
                <a:cs typeface="Arial" pitchFamily="34" charset="0"/>
              </a:rPr>
              <a:t>Tahun 2000 angkatan kerja SMA+ laki-laki 25% perempuan 18% </a:t>
            </a:r>
            <a:r>
              <a:rPr lang="id-ID" sz="3000" b="1" dirty="0" smtClean="0">
                <a:solidFill>
                  <a:srgbClr val="FF00FF"/>
                </a:solidFill>
                <a:latin typeface="Arial" pitchFamily="34" charset="0"/>
                <a:cs typeface="Arial" pitchFamily="34" charset="0"/>
                <a:sym typeface="Wingdings" pitchFamily="2" charset="2"/>
              </a:rPr>
              <a:t> beda 7 angka persen</a:t>
            </a:r>
            <a:endParaRPr lang="id-ID" sz="3000" b="1" dirty="0" smtClean="0">
              <a:solidFill>
                <a:srgbClr val="FF00FF"/>
              </a:solidFill>
              <a:latin typeface="Arial" pitchFamily="34" charset="0"/>
              <a:cs typeface="Arial" pitchFamily="34" charset="0"/>
            </a:endParaRPr>
          </a:p>
          <a:p>
            <a:pPr marL="685800" lvl="2">
              <a:spcBef>
                <a:spcPts val="1000"/>
              </a:spcBef>
            </a:pPr>
            <a:r>
              <a:rPr lang="id-ID" sz="3000" b="1" dirty="0" smtClean="0">
                <a:solidFill>
                  <a:srgbClr val="FF00FF"/>
                </a:solidFill>
                <a:latin typeface="Arial" pitchFamily="34" charset="0"/>
                <a:cs typeface="Arial" pitchFamily="34" charset="0"/>
              </a:rPr>
              <a:t>Tahun 2015: laki 38.6% perempuan 38.2% </a:t>
            </a:r>
            <a:r>
              <a:rPr lang="id-ID" sz="3000" b="1" dirty="0" smtClean="0">
                <a:solidFill>
                  <a:srgbClr val="FF00FF"/>
                </a:solidFill>
                <a:latin typeface="Arial" pitchFamily="34" charset="0"/>
                <a:cs typeface="Arial" pitchFamily="34" charset="0"/>
                <a:sym typeface="Wingdings" pitchFamily="2" charset="2"/>
              </a:rPr>
              <a:t> beda hanya kurang dari 0.5 angka persen</a:t>
            </a:r>
            <a:r>
              <a:rPr lang="id-ID" sz="3000" b="1" dirty="0" smtClean="0">
                <a:solidFill>
                  <a:srgbClr val="FF00FF"/>
                </a:solidFill>
                <a:latin typeface="Arial" pitchFamily="34" charset="0"/>
                <a:cs typeface="Arial" pitchFamily="34" charset="0"/>
              </a:rPr>
              <a:t>  </a:t>
            </a:r>
          </a:p>
          <a:p>
            <a:r>
              <a:rPr lang="id-ID" sz="3000" b="1" dirty="0" smtClean="0">
                <a:solidFill>
                  <a:srgbClr val="FF00FF"/>
                </a:solidFill>
                <a:latin typeface="Arial" pitchFamily="34" charset="0"/>
                <a:cs typeface="Arial" pitchFamily="34" charset="0"/>
              </a:rPr>
              <a:t>Namun: perubahan komposisi SMA+ berbalik di sektor formal:</a:t>
            </a:r>
          </a:p>
          <a:p>
            <a:pPr lvl="1"/>
            <a:r>
              <a:rPr lang="id-ID" sz="3000" b="1" dirty="0" smtClean="0">
                <a:solidFill>
                  <a:srgbClr val="FF00FF"/>
                </a:solidFill>
                <a:latin typeface="Arial" pitchFamily="34" charset="0"/>
                <a:cs typeface="Arial" pitchFamily="34" charset="0"/>
              </a:rPr>
              <a:t>2000: laki  43% dan perempuan 40% sedang 2015: laki 53% perempuan 63%</a:t>
            </a:r>
          </a:p>
          <a:p>
            <a:endParaRPr lang="id-ID" sz="3000" b="1" dirty="0" smtClean="0">
              <a:solidFill>
                <a:srgbClr val="FF00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15</a:t>
            </a:fld>
            <a:endParaRPr lang="en-US"/>
          </a:p>
        </p:txBody>
      </p:sp>
      <p:pic>
        <p:nvPicPr>
          <p:cNvPr id="5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36" y="164384"/>
            <a:ext cx="3034336" cy="12522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2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1294" y="139097"/>
            <a:ext cx="7932506" cy="1325563"/>
          </a:xfrm>
          <a:solidFill>
            <a:srgbClr val="FFFFCC"/>
          </a:solidFill>
        </p:spPr>
        <p:txBody>
          <a:bodyPr/>
          <a:lstStyle/>
          <a:p>
            <a:r>
              <a:rPr lang="id-ID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Akses pada kredit </a:t>
            </a:r>
            <a:endParaRPr lang="id-ID" b="1" dirty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240" y="1486582"/>
            <a:ext cx="11198832" cy="5012750"/>
          </a:xfr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id-ID" dirty="0" smtClean="0"/>
              <a:t>Aneh dan mengapa? Perbankan yang sangat faham melaksanakan diskriminasi gender, tetapi menolak mencatat gender penerima kredit</a:t>
            </a:r>
          </a:p>
          <a:p>
            <a:r>
              <a:rPr lang="id-ID" dirty="0" smtClean="0"/>
              <a:t>Data penerima kredit menurut gender hanya dikumpulkan oleh BPS (2015) Survey Industri Mikro dan Kecil terhadap 3,668,873 pengusaha, hasil:</a:t>
            </a:r>
          </a:p>
          <a:p>
            <a:pPr marL="0" indent="0">
              <a:buNone/>
            </a:pPr>
            <a:endParaRPr lang="id-ID" sz="26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16</a:t>
            </a:fld>
            <a:endParaRPr lang="en-US"/>
          </a:p>
        </p:txBody>
      </p:sp>
      <p:pic>
        <p:nvPicPr>
          <p:cNvPr id="5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36" y="164384"/>
            <a:ext cx="3034336" cy="125227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037664"/>
              </p:ext>
            </p:extLst>
          </p:nvPr>
        </p:nvGraphicFramePr>
        <p:xfrm>
          <a:off x="554805" y="3314352"/>
          <a:ext cx="4839128" cy="2964181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831760"/>
                <a:gridCol w="1503684"/>
                <a:gridCol w="1503684"/>
              </a:tblGrid>
              <a:tr h="714975"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Sumber </a:t>
                      </a:r>
                    </a:p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kredit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 % total pengusaha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 % Perem puan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360999">
                <a:tc>
                  <a:txBody>
                    <a:bodyPr/>
                    <a:lstStyle/>
                    <a:p>
                      <a:pPr algn="l" fontAlgn="ctr"/>
                      <a:r>
                        <a:rPr lang="id-ID" sz="2400" u="none" strike="noStrike" noProof="0" smtClean="0">
                          <a:effectLst/>
                        </a:rPr>
                        <a:t>Bank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8.0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18.7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360999">
                <a:tc>
                  <a:txBody>
                    <a:bodyPr/>
                    <a:lstStyle/>
                    <a:p>
                      <a:pPr algn="l" fontAlgn="ctr"/>
                      <a:r>
                        <a:rPr lang="id-ID" sz="2400" u="none" strike="noStrike" noProof="0" smtClean="0">
                          <a:effectLst/>
                        </a:rPr>
                        <a:t>Koperasi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1.4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45.3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360999">
                <a:tc>
                  <a:txBody>
                    <a:bodyPr/>
                    <a:lstStyle/>
                    <a:p>
                      <a:pPr algn="l" fontAlgn="ctr"/>
                      <a:r>
                        <a:rPr lang="id-ID" sz="2400" u="none" strike="noStrike" noProof="0" smtClean="0">
                          <a:effectLst/>
                        </a:rPr>
                        <a:t>LKBB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0.8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45.2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360999">
                <a:tc>
                  <a:txBody>
                    <a:bodyPr/>
                    <a:lstStyle/>
                    <a:p>
                      <a:pPr algn="l" fontAlgn="ctr"/>
                      <a:r>
                        <a:rPr lang="id-ID" sz="2400" u="none" strike="noStrike" noProof="0" smtClean="0">
                          <a:effectLst/>
                        </a:rPr>
                        <a:t>Ventura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0.1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46.7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360999">
                <a:tc>
                  <a:txBody>
                    <a:bodyPr/>
                    <a:lstStyle/>
                    <a:p>
                      <a:pPr algn="l" fontAlgn="ctr"/>
                      <a:r>
                        <a:rPr lang="id-ID" sz="2400" u="none" strike="noStrike" noProof="0" smtClean="0">
                          <a:effectLst/>
                        </a:rPr>
                        <a:t>Perorangan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1.3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33.8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360999">
                <a:tc>
                  <a:txBody>
                    <a:bodyPr/>
                    <a:lstStyle/>
                    <a:p>
                      <a:pPr algn="l" fontAlgn="ctr"/>
                      <a:r>
                        <a:rPr lang="id-ID" sz="2400" u="none" strike="noStrike" noProof="0" smtClean="0">
                          <a:effectLst/>
                        </a:rPr>
                        <a:t>Keluarga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smtClean="0">
                          <a:effectLst/>
                        </a:rPr>
                        <a:t> 6.0 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2400" u="none" strike="noStrike" noProof="0" dirty="0" smtClean="0">
                          <a:effectLst/>
                        </a:rPr>
                        <a:t>39.5 </a:t>
                      </a:r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589141" y="3606232"/>
            <a:ext cx="611312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600" dirty="0" smtClean="0"/>
              <a:t>Data ini menunjukkan amat sangat terbatasnya akses pengusaha mikro dan kecil pada kredit formal perbankan, hanya 8%, </a:t>
            </a:r>
          </a:p>
          <a:p>
            <a:r>
              <a:rPr lang="id-ID" sz="2600" dirty="0" smtClean="0"/>
              <a:t>Dari segi gender, parah sekali bahwa memberi akses pada pengusaha perempuan bukanlah perbankan.</a:t>
            </a:r>
          </a:p>
        </p:txBody>
      </p:sp>
    </p:spTree>
    <p:extLst>
      <p:ext uri="{BB962C8B-B14F-4D97-AF65-F5344CB8AC3E}">
        <p14:creationId xmlns:p14="http://schemas.microsoft.com/office/powerpoint/2010/main" val="70875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034337" cy="1252270"/>
          </a:xfrm>
          <a:prstGeom prst="rect">
            <a:avLst/>
          </a:prstGeom>
        </p:spPr>
      </p:pic>
      <p:pic>
        <p:nvPicPr>
          <p:cNvPr id="3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34336" cy="12522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21934" y="1715798"/>
            <a:ext cx="10325528" cy="4154984"/>
          </a:xfrm>
          <a:prstGeom prst="rect">
            <a:avLst/>
          </a:prstGeom>
          <a:solidFill>
            <a:srgbClr val="FF00FF"/>
          </a:solidFill>
        </p:spPr>
        <p:style>
          <a:lnRef idx="1">
            <a:schemeClr val="accent4"/>
          </a:lnRef>
          <a:fillRef idx="1001">
            <a:schemeClr val="lt1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d-ID" sz="4400" b="1" dirty="0" smtClean="0">
                <a:solidFill>
                  <a:schemeClr val="tx1"/>
                </a:solidFill>
                <a:latin typeface="CluffHmk" pitchFamily="2" charset="0"/>
              </a:rPr>
              <a:t>Mengapa dunia perbankan anti perempuan?</a:t>
            </a:r>
          </a:p>
          <a:p>
            <a:endParaRPr lang="id-ID" sz="4400" b="1" dirty="0" smtClean="0">
              <a:solidFill>
                <a:schemeClr val="tx1"/>
              </a:solidFill>
              <a:latin typeface="CluffHmk" pitchFamily="2" charset="0"/>
            </a:endParaRPr>
          </a:p>
          <a:p>
            <a:r>
              <a:rPr lang="id-ID" sz="4400" b="1" dirty="0" smtClean="0">
                <a:solidFill>
                  <a:schemeClr val="tx1"/>
                </a:solidFill>
                <a:latin typeface="CluffHmk" pitchFamily="2" charset="0"/>
              </a:rPr>
              <a:t>Sementara studi internasional dan domestik tunjukkan perempuan lebih tinggi tingkat pengembaliannya dari laki-laki</a:t>
            </a:r>
            <a:endParaRPr lang="id-ID" sz="4400" b="1" dirty="0">
              <a:solidFill>
                <a:schemeClr val="tx1"/>
              </a:solidFill>
              <a:latin typeface="CluffHm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57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18</a:t>
            </a:fld>
            <a:endParaRPr lang="en-US"/>
          </a:p>
        </p:txBody>
      </p:sp>
      <p:pic>
        <p:nvPicPr>
          <p:cNvPr id="3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84" y="113014"/>
            <a:ext cx="3034336" cy="12522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2496620" y="1982924"/>
            <a:ext cx="7695344" cy="3785652"/>
          </a:xfrm>
          <a:prstGeom prst="rect">
            <a:avLst/>
          </a:prstGeom>
          <a:solidFill>
            <a:srgbClr val="CC99FF"/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d-ID" sz="8000" dirty="0" smtClean="0">
                <a:solidFill>
                  <a:schemeClr val="tx1"/>
                </a:solidFill>
                <a:latin typeface="DesertDogHmk" pitchFamily="2" charset="0"/>
              </a:rPr>
              <a:t>Terima kasih atas perhatiannya</a:t>
            </a:r>
            <a:endParaRPr lang="id-ID" sz="8000" dirty="0">
              <a:solidFill>
                <a:schemeClr val="tx1"/>
              </a:solidFill>
              <a:latin typeface="DesertDogHm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3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494498"/>
            <a:ext cx="10515600" cy="2852737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r>
              <a:rPr lang="en-US" b="1" dirty="0">
                <a:solidFill>
                  <a:srgbClr val="C00000"/>
                </a:solidFill>
                <a:latin typeface="+mn-lt"/>
              </a:rPr>
              <a:t>BISA BONUS DEMOGRAFI</a:t>
            </a:r>
            <a:br>
              <a:rPr lang="en-US" b="1" dirty="0">
                <a:solidFill>
                  <a:srgbClr val="C00000"/>
                </a:solidFill>
                <a:latin typeface="+mn-lt"/>
              </a:rPr>
            </a:br>
            <a:r>
              <a:rPr lang="en-US" b="1" dirty="0">
                <a:solidFill>
                  <a:srgbClr val="C00000"/>
                </a:solidFill>
                <a:latin typeface="+mn-lt"/>
              </a:rPr>
              <a:t>KALAU DAN HANYA KALAU …..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753847"/>
            <a:ext cx="10515600" cy="1500187"/>
          </a:xfrm>
          <a:solidFill>
            <a:srgbClr val="FFFF99"/>
          </a:solidFill>
        </p:spPr>
        <p:txBody>
          <a:bodyPr>
            <a:noAutofit/>
          </a:bodyPr>
          <a:lstStyle/>
          <a:p>
            <a:pPr algn="r">
              <a:spcBef>
                <a:spcPts val="0"/>
              </a:spcBef>
            </a:pPr>
            <a:r>
              <a:rPr lang="id-ID" sz="1800" b="1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Mayling Oey-Gardiner</a:t>
            </a:r>
          </a:p>
          <a:p>
            <a:pPr algn="r">
              <a:spcBef>
                <a:spcPts val="0"/>
              </a:spcBef>
            </a:pPr>
            <a:r>
              <a:rPr lang="id-ID" sz="1800" b="1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Konferensi IndonesiaX </a:t>
            </a:r>
          </a:p>
          <a:p>
            <a:pPr algn="r">
              <a:spcBef>
                <a:spcPts val="0"/>
              </a:spcBef>
            </a:pPr>
            <a:r>
              <a:rPr lang="id-ID" sz="1800" b="1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“</a:t>
            </a:r>
            <a:r>
              <a:rPr lang="id-ID" sz="1800" b="1" i="1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Indonesian Economy: Getting Ready for the Demographic Bonus</a:t>
            </a:r>
            <a:endParaRPr lang="id-ID" sz="1800" b="1" smtClean="0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  <a:p>
            <a:pPr algn="r">
              <a:spcBef>
                <a:spcPts val="0"/>
              </a:spcBef>
            </a:pPr>
            <a:r>
              <a:rPr lang="id-ID" sz="1800" b="1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Senin, 4 Desember 2017,</a:t>
            </a:r>
          </a:p>
          <a:p>
            <a:pPr algn="r">
              <a:spcBef>
                <a:spcPts val="0"/>
              </a:spcBef>
            </a:pPr>
            <a:r>
              <a:rPr lang="id-ID" sz="1800" b="1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Mercantile Athletic Club, World Trade Center, Jakarta</a:t>
            </a:r>
          </a:p>
          <a:p>
            <a:pPr algn="r">
              <a:spcBef>
                <a:spcPts val="0"/>
              </a:spcBef>
            </a:pPr>
            <a:endParaRPr lang="id-ID" sz="1800" b="1">
              <a:solidFill>
                <a:srgbClr val="C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34336" cy="12522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6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85625" y="2159118"/>
            <a:ext cx="10983076" cy="309315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d-ID" sz="6500" b="1" dirty="0" smtClean="0">
                <a:solidFill>
                  <a:srgbClr val="3333CC"/>
                </a:solidFill>
                <a:latin typeface="Adorable" pitchFamily="66" charset="0"/>
              </a:rPr>
              <a:t>Tambah investasi dalam SDM </a:t>
            </a:r>
          </a:p>
          <a:p>
            <a:pPr algn="ctr"/>
            <a:r>
              <a:rPr lang="id-ID" sz="6500" b="1" dirty="0" smtClean="0">
                <a:solidFill>
                  <a:srgbClr val="3333CC"/>
                </a:solidFill>
                <a:latin typeface="Adorable" pitchFamily="66" charset="0"/>
              </a:rPr>
              <a:t>secara berkeadilan </a:t>
            </a:r>
          </a:p>
          <a:p>
            <a:pPr algn="ctr"/>
            <a:r>
              <a:rPr lang="id-ID" sz="6500" b="1" dirty="0" smtClean="0">
                <a:solidFill>
                  <a:srgbClr val="3333CC"/>
                </a:solidFill>
                <a:latin typeface="Adorable" pitchFamily="66" charset="0"/>
              </a:rPr>
              <a:t>tanpa diskriminasi gender</a:t>
            </a:r>
          </a:p>
        </p:txBody>
      </p:sp>
      <p:pic>
        <p:nvPicPr>
          <p:cNvPr id="3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34336" cy="125227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19376" y="365125"/>
            <a:ext cx="7834423" cy="1325563"/>
          </a:xfrm>
          <a:solidFill>
            <a:srgbClr val="66FFFF"/>
          </a:solidFill>
          <a:ln>
            <a:solidFill>
              <a:srgbClr val="C00000"/>
            </a:solidFill>
          </a:ln>
        </p:spPr>
        <p:txBody>
          <a:bodyPr>
            <a:normAutofit/>
          </a:bodyPr>
          <a:lstStyle/>
          <a:p>
            <a:r>
              <a:rPr lang="id-ID" sz="5400" b="1" dirty="0" smtClean="0">
                <a:solidFill>
                  <a:srgbClr val="FF00FF"/>
                </a:solidFill>
              </a:rPr>
              <a:t>Mengingatkan</a:t>
            </a:r>
            <a:endParaRPr lang="id-ID" sz="5400" b="1" dirty="0">
              <a:solidFill>
                <a:srgbClr val="FF00FF"/>
              </a:solidFill>
            </a:endParaRPr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838200" y="2233132"/>
            <a:ext cx="10515600" cy="2343206"/>
          </a:xfrm>
          <a:prstGeom prst="rect">
            <a:avLst/>
          </a:prstGeom>
          <a:solidFill>
            <a:srgbClr val="00B0F0"/>
          </a:solidFill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indent="0" algn="ctr">
              <a:spcBef>
                <a:spcPts val="600"/>
              </a:spcBef>
              <a:buNone/>
            </a:pPr>
            <a:r>
              <a:rPr lang="id-ID" sz="4800" b="1" dirty="0" smtClean="0">
                <a:solidFill>
                  <a:srgbClr val="66FF99"/>
                </a:solidFill>
                <a:latin typeface="Century Schoolbook" pitchFamily="18" charset="0"/>
              </a:rPr>
              <a:t>Transisi Demografi</a:t>
            </a:r>
          </a:p>
          <a:p>
            <a:pPr marL="0" indent="0" algn="ctr">
              <a:buNone/>
            </a:pPr>
            <a:r>
              <a:rPr lang="id-ID" sz="4800" b="1" dirty="0" smtClean="0">
                <a:solidFill>
                  <a:srgbClr val="66FF99"/>
                </a:solidFill>
                <a:latin typeface="Century Schoolbook" pitchFamily="18" charset="0"/>
              </a:rPr>
              <a:t>dan</a:t>
            </a:r>
          </a:p>
          <a:p>
            <a:pPr marL="0" indent="0" algn="ctr">
              <a:spcAft>
                <a:spcPts val="600"/>
              </a:spcAft>
              <a:buNone/>
            </a:pPr>
            <a:r>
              <a:rPr lang="id-ID" sz="4800" b="1" dirty="0" smtClean="0">
                <a:solidFill>
                  <a:srgbClr val="66FF99"/>
                </a:solidFill>
                <a:latin typeface="Century Schoolbook" pitchFamily="18" charset="0"/>
              </a:rPr>
              <a:t>Bonus Demografi</a:t>
            </a:r>
            <a:endParaRPr lang="id-ID" sz="4800" b="1" dirty="0">
              <a:solidFill>
                <a:srgbClr val="66FF99"/>
              </a:solidFill>
              <a:latin typeface="Century Schoolbook" pitchFamily="18" charset="0"/>
            </a:endParaRPr>
          </a:p>
        </p:txBody>
      </p:sp>
      <p:pic>
        <p:nvPicPr>
          <p:cNvPr id="6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30" y="106330"/>
            <a:ext cx="3034336" cy="125227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818490" y="5125733"/>
            <a:ext cx="10611509" cy="707886"/>
          </a:xfrm>
          <a:prstGeom prst="rect">
            <a:avLst/>
          </a:prstGeom>
          <a:solidFill>
            <a:srgbClr val="00206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id-ID" sz="40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Adalah kontribusi perempuan</a:t>
            </a:r>
            <a:endParaRPr lang="id-ID" sz="40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2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9376" y="231563"/>
            <a:ext cx="8383712" cy="993475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id-ID" b="1" dirty="0" smtClean="0">
                <a:solidFill>
                  <a:srgbClr val="3333CC"/>
                </a:solidFill>
              </a:rPr>
              <a:t>Kebijakan eksplisit serta dampaknya</a:t>
            </a:r>
            <a:endParaRPr lang="id-ID" b="1" dirty="0">
              <a:solidFill>
                <a:srgbClr val="3333CC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144" y="1404390"/>
            <a:ext cx="11599521" cy="5366279"/>
          </a:xfr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id-ID" sz="2600" dirty="0" smtClean="0"/>
              <a:t>Perubahan drastis dari Orla Soekarno yang pro-natalis agar penduduk sebesar mungkin; jadi Orba Soeharto yang anti-natalis: Bukan Banyak anak banyak rezeki tetapi Banyak anak miskin berkelanjutan antar generasi</a:t>
            </a:r>
          </a:p>
          <a:p>
            <a:r>
              <a:rPr lang="id-ID" sz="2600" dirty="0" smtClean="0"/>
              <a:t>Pembangunan Sosial:</a:t>
            </a:r>
          </a:p>
          <a:p>
            <a:pPr lvl="1"/>
            <a:r>
              <a:rPr lang="id-ID" sz="2600" dirty="0" smtClean="0"/>
              <a:t>Kesehatan- </a:t>
            </a:r>
            <a:r>
              <a:rPr lang="id-ID" sz="2600" dirty="0" smtClean="0">
                <a:sym typeface="Wingdings" pitchFamily="2" charset="2"/>
              </a:rPr>
              <a:t>penyediaan puskesmas :</a:t>
            </a:r>
          </a:p>
          <a:p>
            <a:pPr lvl="2"/>
            <a:r>
              <a:rPr lang="id-ID" sz="2600" dirty="0" smtClean="0">
                <a:sym typeface="Wingdings" pitchFamily="2" charset="2"/>
              </a:rPr>
              <a:t>Menurunan mortalitas untuk semua umur</a:t>
            </a:r>
          </a:p>
          <a:p>
            <a:pPr lvl="2"/>
            <a:r>
              <a:rPr lang="id-ID" sz="2600" dirty="0" smtClean="0">
                <a:sym typeface="Wingdings" pitchFamily="2" charset="2"/>
              </a:rPr>
              <a:t>Peningkatan harapan hidup  tidak perlu banyak anak agar di hari tua diurus anak</a:t>
            </a:r>
          </a:p>
          <a:p>
            <a:pPr lvl="1"/>
            <a:r>
              <a:rPr lang="id-ID" sz="2600" dirty="0" smtClean="0">
                <a:sym typeface="Wingdings" pitchFamily="2" charset="2"/>
              </a:rPr>
              <a:t>Pendidikan – SD Inpres yang berkelanjutan ke tingkat lebih tinggi</a:t>
            </a:r>
          </a:p>
          <a:p>
            <a:pPr lvl="2"/>
            <a:r>
              <a:rPr lang="id-ID" sz="2600" dirty="0" smtClean="0">
                <a:sym typeface="Wingdings" pitchFamily="2" charset="2"/>
              </a:rPr>
              <a:t>Dari pendidikan untuk yang terpilih menjadi pendidikan untuk semua (</a:t>
            </a:r>
            <a:r>
              <a:rPr lang="id-ID" sz="2600" i="1" dirty="0" smtClean="0">
                <a:sym typeface="Wingdings" pitchFamily="2" charset="2"/>
              </a:rPr>
              <a:t>education for all</a:t>
            </a:r>
            <a:r>
              <a:rPr lang="id-ID" sz="2600" dirty="0" smtClean="0">
                <a:sym typeface="Wingdings" pitchFamily="2" charset="2"/>
              </a:rPr>
              <a:t>)</a:t>
            </a:r>
          </a:p>
          <a:p>
            <a:pPr lvl="1"/>
            <a:r>
              <a:rPr lang="id-ID" sz="2600" dirty="0" smtClean="0">
                <a:sym typeface="Wingdings" pitchFamily="2" charset="2"/>
              </a:rPr>
              <a:t>Peningkatan usia kawin  penurunan kematian ibu dan anak </a:t>
            </a:r>
            <a:endParaRPr lang="id-ID" sz="2600" dirty="0" smtClean="0"/>
          </a:p>
          <a:p>
            <a:r>
              <a:rPr lang="id-ID" sz="2600" dirty="0" smtClean="0"/>
              <a:t>Kebijakan Ekonomi membuka kesempatan kerja untuk perempuan</a:t>
            </a:r>
          </a:p>
          <a:p>
            <a:endParaRPr lang="id-ID" sz="2600" dirty="0" smtClean="0"/>
          </a:p>
        </p:txBody>
      </p:sp>
      <p:pic>
        <p:nvPicPr>
          <p:cNvPr id="4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30" y="106330"/>
            <a:ext cx="3034336" cy="125227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3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9498" y="200741"/>
            <a:ext cx="7664302" cy="1134899"/>
          </a:xfrm>
          <a:solidFill>
            <a:srgbClr val="FF00FF"/>
          </a:solidFill>
        </p:spPr>
        <p:txBody>
          <a:bodyPr/>
          <a:lstStyle/>
          <a:p>
            <a:r>
              <a:rPr lang="id-ID" b="1" dirty="0" smtClean="0">
                <a:solidFill>
                  <a:srgbClr val="002060"/>
                </a:solidFill>
              </a:rPr>
              <a:t>Transisi Demografi</a:t>
            </a:r>
            <a:endParaRPr lang="id-ID" b="1" dirty="0">
              <a:solidFill>
                <a:srgbClr val="002060"/>
              </a:solidFill>
            </a:endParaRPr>
          </a:p>
        </p:txBody>
      </p:sp>
      <p:pic>
        <p:nvPicPr>
          <p:cNvPr id="5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82" y="167035"/>
            <a:ext cx="3034336" cy="125227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741964509"/>
              </p:ext>
            </p:extLst>
          </p:nvPr>
        </p:nvGraphicFramePr>
        <p:xfrm>
          <a:off x="332509" y="1825625"/>
          <a:ext cx="541156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6001789" y="1562052"/>
            <a:ext cx="5747187" cy="4766561"/>
          </a:xfrm>
          <a:solidFill>
            <a:srgbClr val="FFCCFF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d-ID" sz="2400" b="1" dirty="0" smtClean="0">
                <a:solidFill>
                  <a:srgbClr val="3333CC"/>
                </a:solidFill>
              </a:rPr>
              <a:t>Perubahan kebijakan pro-natalis menjadi anti-natalis</a:t>
            </a:r>
          </a:p>
          <a:p>
            <a:pPr marL="0" indent="0">
              <a:buNone/>
            </a:pPr>
            <a:r>
              <a:rPr lang="id-ID" sz="2400" b="1" dirty="0" smtClean="0">
                <a:solidFill>
                  <a:srgbClr val="3333CC"/>
                </a:solidFill>
              </a:rPr>
              <a:t>Angka Fertilitas Total turun dari 5.6 tahun 1970an, kini sekitar 2.6 anak per perempuan usia produktif. Akibatnya:</a:t>
            </a:r>
          </a:p>
          <a:p>
            <a:r>
              <a:rPr lang="id-ID" sz="2400" b="1" dirty="0" smtClean="0">
                <a:solidFill>
                  <a:srgbClr val="3333CC"/>
                </a:solidFill>
              </a:rPr>
              <a:t>Proporsi kelompok usia anak 0-14 mulai menciut sejak 1980an dari puncaknya 42% kini tinggal 1/4</a:t>
            </a:r>
          </a:p>
          <a:p>
            <a:r>
              <a:rPr lang="id-ID" sz="2400" b="1" dirty="0" smtClean="0">
                <a:solidFill>
                  <a:srgbClr val="3333CC"/>
                </a:solidFill>
              </a:rPr>
              <a:t>Sebaliknya mendorong pertumbuhan lebih pesat di kelompok orang dewasa 15-64 dari separoh terus naik hingga 7/10 </a:t>
            </a:r>
          </a:p>
          <a:p>
            <a:r>
              <a:rPr lang="id-ID" sz="2400" b="1" dirty="0" smtClean="0">
                <a:solidFill>
                  <a:srgbClr val="3333CC"/>
                </a:solidFill>
              </a:rPr>
              <a:t>Akhirnya pembengkakan kelompok lansia</a:t>
            </a:r>
            <a:endParaRPr lang="id-ID" sz="2400" b="1" dirty="0">
              <a:solidFill>
                <a:srgbClr val="3333CC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60637" y="2690035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65+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957571" y="372211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15-64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3109752" y="4839965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0-14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3103" y="213384"/>
            <a:ext cx="8200697" cy="1038886"/>
          </a:xfrm>
        </p:spPr>
        <p:txBody>
          <a:bodyPr/>
          <a:lstStyle/>
          <a:p>
            <a:r>
              <a:rPr lang="id-ID" b="1" smtClean="0"/>
              <a:t>Bonus Demografi</a:t>
            </a:r>
            <a:endParaRPr lang="id-ID" b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5182" y="1513490"/>
            <a:ext cx="5962738" cy="5120066"/>
          </a:xfrm>
          <a:solidFill>
            <a:srgbClr val="FFCCFF"/>
          </a:solidFill>
        </p:spPr>
        <p:txBody>
          <a:bodyPr>
            <a:noAutofit/>
          </a:bodyPr>
          <a:lstStyle/>
          <a:p>
            <a:r>
              <a:rPr lang="id-ID" sz="2500" b="1" dirty="0" smtClean="0">
                <a:solidFill>
                  <a:srgbClr val="3333CC"/>
                </a:solidFill>
              </a:rPr>
              <a:t>Bonus demografi terjadi ketika angka beban ketergantungan kurang dari 50</a:t>
            </a:r>
          </a:p>
          <a:p>
            <a:r>
              <a:rPr lang="id-ID" sz="2500" b="1" dirty="0" smtClean="0">
                <a:solidFill>
                  <a:srgbClr val="3333CC"/>
                </a:solidFill>
              </a:rPr>
              <a:t>Anak (0-14) dan lansia (65+) menjadi tanggungan orang dewasa (15-64)</a:t>
            </a:r>
          </a:p>
          <a:p>
            <a:r>
              <a:rPr lang="id-ID" sz="2500" b="1" dirty="0" smtClean="0">
                <a:solidFill>
                  <a:srgbClr val="3333CC"/>
                </a:solidFill>
              </a:rPr>
              <a:t>Setelah reformasi BKKBN kurang berperan hingga fertilitas tidak turun secepat perkiraan dan proporsi anak </a:t>
            </a:r>
            <a:r>
              <a:rPr lang="id-ID" sz="2500" b="1" dirty="0" smtClean="0">
                <a:solidFill>
                  <a:srgbClr val="3333CC"/>
                </a:solidFill>
                <a:sym typeface="Wingdings" pitchFamily="2" charset="2"/>
              </a:rPr>
              <a:t>0-14 lebih besar dari perkiraan</a:t>
            </a:r>
            <a:endParaRPr lang="id-ID" sz="2500" b="1" dirty="0" smtClean="0">
              <a:solidFill>
                <a:srgbClr val="3333CC"/>
              </a:solidFill>
            </a:endParaRPr>
          </a:p>
          <a:p>
            <a:r>
              <a:rPr lang="id-ID" sz="2500" b="1" dirty="0" smtClean="0">
                <a:solidFill>
                  <a:srgbClr val="3333CC"/>
                </a:solidFill>
              </a:rPr>
              <a:t>Maka periode bonus demografi bergeser</a:t>
            </a:r>
          </a:p>
          <a:p>
            <a:pPr lvl="1"/>
            <a:r>
              <a:rPr lang="id-ID" sz="2500" b="1" dirty="0" smtClean="0">
                <a:solidFill>
                  <a:srgbClr val="3333CC"/>
                </a:solidFill>
              </a:rPr>
              <a:t>Tingkat Angka Beban Ketergantungan naik dari 44 jadi 47</a:t>
            </a:r>
          </a:p>
          <a:p>
            <a:pPr lvl="1"/>
            <a:r>
              <a:rPr lang="id-ID" sz="2500" b="1" dirty="0" smtClean="0">
                <a:solidFill>
                  <a:srgbClr val="3333CC"/>
                </a:solidFill>
              </a:rPr>
              <a:t>Mundur </a:t>
            </a:r>
            <a:r>
              <a:rPr lang="id-ID" sz="2500" b="1" dirty="0" smtClean="0">
                <a:solidFill>
                  <a:srgbClr val="3333CC"/>
                </a:solidFill>
                <a:sym typeface="Wingdings" pitchFamily="2" charset="2"/>
              </a:rPr>
              <a:t>5 tahun dari 2005-2035 jadi 2020-2040</a:t>
            </a:r>
            <a:endParaRPr lang="id-ID" sz="2500" b="1" dirty="0" smtClean="0">
              <a:solidFill>
                <a:srgbClr val="3333CC"/>
              </a:solidFill>
            </a:endParaRPr>
          </a:p>
          <a:p>
            <a:endParaRPr lang="id-ID" sz="2500" b="1" dirty="0">
              <a:solidFill>
                <a:srgbClr val="3333CC"/>
              </a:solidFill>
            </a:endParaRPr>
          </a:p>
        </p:txBody>
      </p:sp>
      <p:pic>
        <p:nvPicPr>
          <p:cNvPr id="6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34336" cy="125227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" name="Content Placeholder 8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86997778"/>
              </p:ext>
            </p:extLst>
          </p:nvPr>
        </p:nvGraphicFramePr>
        <p:xfrm>
          <a:off x="6432698" y="1252270"/>
          <a:ext cx="5337544" cy="49246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4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1570" y="241838"/>
            <a:ext cx="7850312" cy="1104076"/>
          </a:xfrm>
        </p:spPr>
        <p:txBody>
          <a:bodyPr>
            <a:normAutofit fontScale="90000"/>
          </a:bodyPr>
          <a:lstStyle/>
          <a:p>
            <a:r>
              <a:rPr lang="id-ID" b="1" smtClean="0">
                <a:latin typeface="Arial" pitchFamily="34" charset="0"/>
                <a:cs typeface="Arial" pitchFamily="34" charset="0"/>
              </a:rPr>
              <a:t>Perkembangan fasilitas kesehatan</a:t>
            </a:r>
            <a:endParaRPr lang="id-ID" b="1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3135476"/>
              </p:ext>
            </p:extLst>
          </p:nvPr>
        </p:nvGraphicFramePr>
        <p:xfrm>
          <a:off x="318502" y="1787704"/>
          <a:ext cx="5260366" cy="2707744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2938406"/>
                <a:gridCol w="1160980"/>
                <a:gridCol w="1160980"/>
              </a:tblGrid>
              <a:tr h="437736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 err="1">
                          <a:solidFill>
                            <a:srgbClr val="3333CC"/>
                          </a:solidFill>
                          <a:effectLst/>
                        </a:rPr>
                        <a:t>Jumlah</a:t>
                      </a:r>
                      <a:r>
                        <a:rPr lang="en-US" sz="2400" b="1" u="none" strike="noStrike" dirty="0">
                          <a:solidFill>
                            <a:srgbClr val="3333CC"/>
                          </a:solidFill>
                          <a:effectLst/>
                        </a:rPr>
                        <a:t> </a:t>
                      </a:r>
                      <a:r>
                        <a:rPr lang="en-US" sz="2400" b="1" u="none" strike="noStrike" dirty="0" err="1">
                          <a:solidFill>
                            <a:srgbClr val="3333CC"/>
                          </a:solidFill>
                          <a:effectLst/>
                        </a:rPr>
                        <a:t>Fasilitas</a:t>
                      </a:r>
                      <a:r>
                        <a:rPr lang="en-US" sz="2400" b="1" u="none" strike="noStrike" dirty="0">
                          <a:solidFill>
                            <a:srgbClr val="3333CC"/>
                          </a:solidFill>
                          <a:effectLst/>
                        </a:rPr>
                        <a:t> </a:t>
                      </a:r>
                      <a:r>
                        <a:rPr lang="en-US" sz="2400" b="1" u="none" strike="noStrike" dirty="0" err="1">
                          <a:solidFill>
                            <a:srgbClr val="3333CC"/>
                          </a:solidFill>
                          <a:effectLst/>
                        </a:rPr>
                        <a:t>Kesehatan</a:t>
                      </a:r>
                      <a:endParaRPr lang="en-US" sz="2400" b="1" i="0" u="none" strike="noStrike" dirty="0">
                        <a:solidFill>
                          <a:srgbClr val="3333CC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260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Jenis</a:t>
                      </a:r>
                      <a:r>
                        <a:rPr lang="en-US" sz="2400" b="1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en-US" sz="2400" b="1" u="none" strike="noStrike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Fasilitas</a:t>
                      </a:r>
                      <a:endParaRPr lang="en-US" sz="2400" b="1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2000</a:t>
                      </a:r>
                      <a:endParaRPr lang="en-US" sz="2400" b="1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u="none" strike="noStrike" dirty="0"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</a:rPr>
                        <a:t>2015</a:t>
                      </a:r>
                      <a:endParaRPr lang="en-US" sz="2400" b="1" i="0" u="none" strike="noStrike" dirty="0"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426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err="1">
                          <a:effectLst/>
                        </a:rPr>
                        <a:t>Rumah</a:t>
                      </a:r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Sakit</a:t>
                      </a:r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</a:rPr>
                        <a:t>Umum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b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 smtClean="0">
                          <a:effectLst/>
                        </a:rPr>
                        <a:t>1,145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 smtClean="0">
                          <a:effectLst/>
                        </a:rPr>
                        <a:t>1,949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4260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Rumah Sakit Khusus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b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   </a:t>
                      </a:r>
                      <a:r>
                        <a:rPr lang="en-US" sz="2400" u="none" strike="noStrike" baseline="0" dirty="0" smtClean="0">
                          <a:effectLst/>
                        </a:rPr>
                        <a:t> </a:t>
                      </a:r>
                      <a:r>
                        <a:rPr lang="en-US" sz="2400" u="none" strike="noStrike" dirty="0" smtClean="0">
                          <a:effectLst/>
                        </a:rPr>
                        <a:t>539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4377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Puskesmas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smtClean="0">
                          <a:effectLst/>
                        </a:rPr>
                        <a:t>7237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 </a:t>
                      </a:r>
                      <a:r>
                        <a:rPr lang="en-US" sz="2400" u="none" strike="noStrike" dirty="0" smtClean="0">
                          <a:effectLst/>
                        </a:rPr>
                        <a:t>9,754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ctr"/>
                </a:tc>
              </a:tr>
              <a:tr h="426063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smtClean="0">
                          <a:effectLst/>
                        </a:rPr>
                        <a:t>BPS: </a:t>
                      </a:r>
                      <a:r>
                        <a:rPr lang="en-US" sz="1800" u="none" strike="noStrike" dirty="0" err="1" smtClean="0">
                          <a:effectLst/>
                        </a:rPr>
                        <a:t>Statistik</a:t>
                      </a:r>
                      <a:r>
                        <a:rPr lang="en-US" sz="1800" u="none" strike="noStrike" dirty="0" smtClean="0">
                          <a:effectLst/>
                        </a:rPr>
                        <a:t> Indonesia </a:t>
                      </a:r>
                      <a:r>
                        <a:rPr lang="en-US" sz="1800" u="none" strike="noStrike" dirty="0" err="1" smtClean="0">
                          <a:effectLst/>
                        </a:rPr>
                        <a:t>berdasar</a:t>
                      </a:r>
                      <a:r>
                        <a:rPr lang="en-US" sz="1800" u="none" strike="noStrike" dirty="0" smtClean="0">
                          <a:effectLst/>
                        </a:rPr>
                        <a:t> </a:t>
                      </a:r>
                      <a:r>
                        <a:rPr lang="en-US" sz="1800" u="none" strike="noStrike" dirty="0" err="1" smtClean="0">
                          <a:effectLst/>
                        </a:rPr>
                        <a:t>Departemen</a:t>
                      </a:r>
                      <a:r>
                        <a:rPr lang="en-US" sz="1800" u="none" strike="noStrike" dirty="0" smtClean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Kesehatan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5443" marR="5443" marT="544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Content Placeholder 9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184131"/>
              </p:ext>
            </p:extLst>
          </p:nvPr>
        </p:nvGraphicFramePr>
        <p:xfrm>
          <a:off x="7710401" y="1766368"/>
          <a:ext cx="4043234" cy="48256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3457"/>
                <a:gridCol w="3719777"/>
              </a:tblGrid>
              <a:tr h="18542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noProof="0" dirty="0" err="1" smtClean="0">
                          <a:solidFill>
                            <a:srgbClr val="3333CC"/>
                          </a:solidFill>
                          <a:effectLst/>
                          <a:latin typeface="Calibri"/>
                        </a:rPr>
                        <a:t>Tak</a:t>
                      </a:r>
                      <a:r>
                        <a:rPr lang="en-US" sz="2400" b="1" i="0" u="none" strike="noStrike" noProof="0" dirty="0" smtClean="0">
                          <a:solidFill>
                            <a:srgbClr val="3333CC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400" b="1" i="0" u="none" strike="noStrike" noProof="0" dirty="0" err="1" smtClean="0">
                          <a:solidFill>
                            <a:srgbClr val="3333CC"/>
                          </a:solidFill>
                          <a:effectLst/>
                          <a:latin typeface="Calibri"/>
                        </a:rPr>
                        <a:t>terhitung</a:t>
                      </a:r>
                      <a:endParaRPr lang="id-ID" sz="2400" b="1" i="0" u="none" strike="noStrike" noProof="0" dirty="0">
                        <a:solidFill>
                          <a:srgbClr val="3333CC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85420">
                <a:tc gridSpan="2"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dirty="0" smtClean="0">
                          <a:effectLst/>
                        </a:rPr>
                        <a:t>Fasilitas kesehatan</a:t>
                      </a:r>
                      <a:endParaRPr lang="id-ID" sz="2400" b="1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dirty="0" smtClean="0">
                          <a:effectLst/>
                        </a:rPr>
                        <a:t>Puskesmas</a:t>
                      </a:r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  <a:tr h="18542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dirty="0" smtClean="0">
                          <a:effectLst/>
                        </a:rPr>
                        <a:t>Puskesmas Pembantu</a:t>
                      </a:r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dirty="0" smtClean="0">
                          <a:effectLst/>
                        </a:rPr>
                        <a:t>Puskesmas Keliling</a:t>
                      </a:r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  <a:tr h="18542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  <a:tr h="185420">
                <a:tc gridSpan="2"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dirty="0" smtClean="0">
                          <a:effectLst/>
                        </a:rPr>
                        <a:t>Tenaga Kesehatan</a:t>
                      </a:r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dirty="0" smtClean="0">
                          <a:effectLst/>
                        </a:rPr>
                        <a:t>Dokter</a:t>
                      </a:r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  <a:tr h="18542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smtClean="0">
                          <a:effectLst/>
                        </a:rPr>
                        <a:t>Apoteker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  <a:tr h="18542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smtClean="0">
                          <a:effectLst/>
                        </a:rPr>
                        <a:t>Paramedis Perawat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  <a:tr h="18542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smtClean="0">
                          <a:effectLst/>
                        </a:rPr>
                        <a:t>Paramedik Non-keperawatan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  <a:tr h="18542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smtClean="0">
                          <a:effectLst/>
                        </a:rPr>
                        <a:t>Paramedis Pembantu</a:t>
                      </a:r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  <a:tr h="185420">
                <a:tc>
                  <a:txBody>
                    <a:bodyPr/>
                    <a:lstStyle/>
                    <a:p>
                      <a:pPr algn="l" fontAlgn="b"/>
                      <a:endParaRPr lang="id-ID" sz="2400" b="0" i="0" u="none" strike="noStrike" noProof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d-ID" sz="2400" u="none" strike="noStrike" noProof="0" dirty="0" smtClean="0">
                          <a:effectLst/>
                        </a:rPr>
                        <a:t>Non-Medis</a:t>
                      </a:r>
                      <a:endParaRPr lang="id-ID" sz="2400" b="0" i="0" u="none" strike="noStrike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443" marR="5443" marT="5443" marB="0" anchor="b"/>
                </a:tc>
              </a:tr>
            </a:tbl>
          </a:graphicData>
        </a:graphic>
      </p:graphicFrame>
      <p:pic>
        <p:nvPicPr>
          <p:cNvPr id="8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82" y="167035"/>
            <a:ext cx="3034336" cy="125227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/>
          <p:cNvSpPr txBox="1"/>
          <p:nvPr/>
        </p:nvSpPr>
        <p:spPr>
          <a:xfrm>
            <a:off x="339049" y="4756937"/>
            <a:ext cx="66679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smtClean="0"/>
              <a:t>Fasilitas kesehatan terus berkembang dengan kecepatan meningkat namun ada pula berbagai fasilitas, terutama terkait SDM, tidak lagi dapat dihitung oleh kementerian atau lembaga manapun.</a:t>
            </a:r>
            <a:endParaRPr lang="id-ID" sz="2400"/>
          </a:p>
        </p:txBody>
      </p:sp>
      <p:sp>
        <p:nvSpPr>
          <p:cNvPr id="12" name="TextBox 11"/>
          <p:cNvSpPr txBox="1"/>
          <p:nvPr/>
        </p:nvSpPr>
        <p:spPr>
          <a:xfrm>
            <a:off x="5681610" y="1746611"/>
            <a:ext cx="1910992" cy="280076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id-ID" sz="2200" dirty="0" smtClean="0"/>
              <a:t>Pertumbuhan fasilitas kesehatan cukup pesat hingga ada yang tidak mampu dihitung lagi</a:t>
            </a:r>
            <a:endParaRPr lang="id-ID" sz="2200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33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2664" y="231563"/>
            <a:ext cx="7881135" cy="1124625"/>
          </a:xfrm>
        </p:spPr>
        <p:txBody>
          <a:bodyPr/>
          <a:lstStyle/>
          <a:p>
            <a:r>
              <a:rPr lang="en-US" dirty="0" err="1" smtClean="0">
                <a:latin typeface="Arial" pitchFamily="34" charset="0"/>
                <a:cs typeface="Arial" pitchFamily="34" charset="0"/>
              </a:rPr>
              <a:t>Dalam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bidang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Pendidikan</a:t>
            </a:r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Content Placeholder 5" descr="C:\Users\Denty\AppData\Local\Temp\Rar$DIa0.140\logo horizontal fakultas ekonomi dan bisnis kuning.png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82" y="167035"/>
            <a:ext cx="3034336" cy="125227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" name="Content Placeholder 1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140636153"/>
              </p:ext>
            </p:extLst>
          </p:nvPr>
        </p:nvGraphicFramePr>
        <p:xfrm>
          <a:off x="6197906" y="1339427"/>
          <a:ext cx="5226961" cy="2103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69544"/>
                <a:gridCol w="1687873"/>
                <a:gridCol w="1769544"/>
              </a:tblGrid>
              <a:tr h="185420"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24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%Angkatan Kerja Pendidikan s/d SMP</a:t>
                      </a:r>
                      <a:endParaRPr lang="en-US" sz="240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240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Arial" pitchFamily="34" charset="0"/>
                          <a:cs typeface="Arial" pitchFamily="34" charset="0"/>
                        </a:rPr>
                        <a:t>2000</a:t>
                      </a:r>
                      <a:endParaRPr lang="en-US" sz="240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Arial" pitchFamily="34" charset="0"/>
                          <a:cs typeface="Arial" pitchFamily="34" charset="0"/>
                        </a:rPr>
                        <a:t>2015</a:t>
                      </a:r>
                      <a:endParaRPr lang="en-US" sz="240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1854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Arial" pitchFamily="34" charset="0"/>
                          <a:cs typeface="Arial" pitchFamily="34" charset="0"/>
                        </a:rPr>
                        <a:t>Total</a:t>
                      </a:r>
                      <a:endParaRPr lang="en-US" sz="240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Arial" pitchFamily="34" charset="0"/>
                          <a:cs typeface="Arial" pitchFamily="34" charset="0"/>
                        </a:rPr>
                        <a:t>85</a:t>
                      </a:r>
                      <a:endParaRPr lang="en-US" sz="240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Arial" pitchFamily="34" charset="0"/>
                          <a:cs typeface="Arial" pitchFamily="34" charset="0"/>
                        </a:rPr>
                        <a:t>65</a:t>
                      </a:r>
                      <a:endParaRPr lang="en-US" sz="240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1905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Arial" pitchFamily="34" charset="0"/>
                          <a:cs typeface="Arial" pitchFamily="34" charset="0"/>
                        </a:rPr>
                        <a:t>25-44</a:t>
                      </a:r>
                      <a:endParaRPr lang="en-US" sz="240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Arial" pitchFamily="34" charset="0"/>
                          <a:cs typeface="Arial" pitchFamily="34" charset="0"/>
                        </a:rPr>
                        <a:t>79</a:t>
                      </a:r>
                      <a:endParaRPr lang="en-US" sz="240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58</a:t>
                      </a:r>
                      <a:endParaRPr lang="en-US" sz="240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16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54434660"/>
              </p:ext>
            </p:extLst>
          </p:nvPr>
        </p:nvGraphicFramePr>
        <p:xfrm>
          <a:off x="365589" y="1722883"/>
          <a:ext cx="5181600" cy="4862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226139" y="3637056"/>
            <a:ext cx="5352836" cy="2677656"/>
          </a:xfrm>
          <a:prstGeom prst="rect">
            <a:avLst/>
          </a:prstGeom>
          <a:solidFill>
            <a:srgbClr val="66CCFF"/>
          </a:solidFill>
        </p:spPr>
        <p:txBody>
          <a:bodyPr wrap="square" rtlCol="0">
            <a:spAutoFit/>
          </a:bodyPr>
          <a:lstStyle/>
          <a:p>
            <a:r>
              <a:rPr lang="id-ID" sz="2400" dirty="0" smtClean="0"/>
              <a:t>Sebenarnya perkembangan pendidikan cukup pesat dengan makin banyak penduduk bersekolah pada berbagai tingkatan</a:t>
            </a:r>
          </a:p>
          <a:p>
            <a:r>
              <a:rPr lang="id-ID" sz="2400" dirty="0" smtClean="0"/>
              <a:t>Hasilnya makin sedikit sd SMP saja turun dari 85 jadi 65% untuk penduduk 15+ dan untuk 25-44 turun dari 79 jadi 58%</a:t>
            </a:r>
            <a:endParaRPr lang="id-ID" sz="2400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91A11-613C-4DDD-BD0B-0B96DB6802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3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1799</TotalTime>
  <Words>1043</Words>
  <Application>Microsoft Office PowerPoint</Application>
  <PresentationFormat>Custom</PresentationFormat>
  <Paragraphs>167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BISA BONUS DEMOGRAFI KALAU DAN  HANYA KALAU …..</vt:lpstr>
      <vt:lpstr>BISA BONUS DEMOGRAFI KALAU DAN HANYA KALAU …..</vt:lpstr>
      <vt:lpstr>PowerPoint Presentation</vt:lpstr>
      <vt:lpstr>Mengingatkan</vt:lpstr>
      <vt:lpstr>Kebijakan eksplisit serta dampaknya</vt:lpstr>
      <vt:lpstr>Transisi Demografi</vt:lpstr>
      <vt:lpstr>Bonus Demografi</vt:lpstr>
      <vt:lpstr>Perkembangan fasilitas kesehatan</vt:lpstr>
      <vt:lpstr>Dalam bidang Pendidikan</vt:lpstr>
      <vt:lpstr>Di sekolah perempuan makin unggul</vt:lpstr>
      <vt:lpstr>Perempuan Berperan Bangun Harapan</vt:lpstr>
      <vt:lpstr>Apa itu Bonus Demografi</vt:lpstr>
      <vt:lpstr>Fokus pada kesetaraan gender</vt:lpstr>
      <vt:lpstr>Pembagian gender dalam dunia publik</vt:lpstr>
      <vt:lpstr>Menunggu kesetaraan gender</vt:lpstr>
      <vt:lpstr>Akses pada kredit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Denty</dc:creator>
  <cp:lastModifiedBy>mayling oey </cp:lastModifiedBy>
  <cp:revision>97</cp:revision>
  <dcterms:created xsi:type="dcterms:W3CDTF">2017-07-11T08:19:46Z</dcterms:created>
  <dcterms:modified xsi:type="dcterms:W3CDTF">2017-12-02T02:36:30Z</dcterms:modified>
</cp:coreProperties>
</file>

<file path=docProps/thumbnail.jpeg>
</file>